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256" r:id="rId2"/>
    <p:sldId id="257" r:id="rId3"/>
    <p:sldId id="258" r:id="rId4"/>
    <p:sldId id="276" r:id="rId5"/>
    <p:sldId id="260" r:id="rId6"/>
    <p:sldId id="259" r:id="rId7"/>
    <p:sldId id="261" r:id="rId8"/>
    <p:sldId id="287" r:id="rId9"/>
    <p:sldId id="288" r:id="rId10"/>
    <p:sldId id="265" r:id="rId11"/>
    <p:sldId id="263" r:id="rId12"/>
    <p:sldId id="262" r:id="rId13"/>
    <p:sldId id="264" r:id="rId14"/>
    <p:sldId id="291" r:id="rId15"/>
    <p:sldId id="298" r:id="rId16"/>
    <p:sldId id="292" r:id="rId17"/>
    <p:sldId id="294" r:id="rId18"/>
    <p:sldId id="266" r:id="rId19"/>
    <p:sldId id="267" r:id="rId20"/>
    <p:sldId id="268" r:id="rId21"/>
    <p:sldId id="269" r:id="rId22"/>
    <p:sldId id="270" r:id="rId23"/>
    <p:sldId id="295" r:id="rId24"/>
    <p:sldId id="296" r:id="rId25"/>
    <p:sldId id="300" r:id="rId26"/>
    <p:sldId id="277" r:id="rId27"/>
    <p:sldId id="297" r:id="rId28"/>
    <p:sldId id="271" r:id="rId29"/>
    <p:sldId id="299" r:id="rId30"/>
    <p:sldId id="275" r:id="rId31"/>
    <p:sldId id="279" r:id="rId32"/>
    <p:sldId id="280" r:id="rId33"/>
    <p:sldId id="278" r:id="rId34"/>
    <p:sldId id="281" r:id="rId35"/>
    <p:sldId id="301" r:id="rId36"/>
    <p:sldId id="283" r:id="rId37"/>
    <p:sldId id="282" r:id="rId38"/>
    <p:sldId id="285" r:id="rId39"/>
    <p:sldId id="286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27A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31DC0-32B6-45D7-B023-D53B8D7B7AD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8A4370E-5EFA-47EF-BE29-B032FC9B5ACC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計算與繪圖</a:t>
          </a:r>
        </a:p>
      </dgm:t>
    </dgm:pt>
    <dgm:pt modelId="{C3FB4F5C-C615-4A3E-B194-F79229F8A28E}" type="parTrans" cxnId="{7AC9B0EA-E1E1-4111-A2E8-2D04B05DE95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A1B7F6-C176-42F8-8316-8D07640193C6}" type="sibTrans" cxnId="{7AC9B0EA-E1E1-4111-A2E8-2D04B05DE95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F9E6EF-0065-4E2B-B1A7-D7DE629BC3E9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空間統計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(2006)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社會網絡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(2013)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8B5412-278D-4C27-9E3B-F9DEB6CE6F1D}" type="parTrans" cxnId="{8702C67F-8795-4ADE-8A13-244B1B46ED3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F70976-E089-4962-AE33-F5DB4F771115}" type="sibTrans" cxnId="{8702C67F-8795-4ADE-8A13-244B1B46ED31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B483C3-58EA-40FC-868E-5D83DB0DE696}">
      <dgm:prSet phldrT="[文字]" custT="1"/>
      <dgm:spPr/>
      <dgm:t>
        <a:bodyPr/>
        <a:lstStyle/>
        <a:p>
          <a:r>
            <a:rPr lang="zh-TW" altLang="en-US" sz="2400" dirty="0"/>
            <a:t>建模與資料串接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AA461A-5AA8-4CBA-9F4C-E4A6CA50913B}" type="parTrans" cxnId="{600B591A-E9E4-4281-88A8-FFCD9E6B669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8E5091-F8A2-4E56-B1B7-3D642C623847}" type="sibTrans" cxnId="{600B591A-E9E4-4281-88A8-FFCD9E6B669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136F0E-FD6E-4448-951C-42E6F6AF8DCA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三層式架構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(2016-2019)</a:t>
          </a:r>
        </a:p>
        <a:p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7F0EDA-4C51-4CDA-8B8C-F0F60E3A57A8}" type="parTrans" cxnId="{F43CF358-42CD-45C8-8AA9-D4E6131843C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F55C69-357C-4305-893D-1AEB1B841A27}" type="sibTrans" cxnId="{F43CF358-42CD-45C8-8AA9-D4E6131843CF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7C2647-8B02-4405-B58C-78001C302AB7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</a:p>
      </dgm:t>
    </dgm:pt>
    <dgm:pt modelId="{D02A4EC6-9EFC-463B-BC93-78E78CCCC732}" type="parTrans" cxnId="{D0411E5E-ECC3-4B9B-A49E-1E686FA0A1D2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C7F7AB-6622-479F-8A48-E58AD249FE3B}" type="sibTrans" cxnId="{D0411E5E-ECC3-4B9B-A49E-1E686FA0A1D2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D693E0-2025-45F5-97F2-985565C298AB}">
      <dgm:prSet phldrT="[文字]" custT="1"/>
      <dgm:spPr/>
      <dgm:t>
        <a:bodyPr/>
        <a:lstStyle/>
        <a:p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APIs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2F13D5-2E63-4856-96AC-1FA7715D4E73}" type="parTrans" cxnId="{500E7887-329F-49D2-9777-A9E37F9514E8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C116E4-F131-45FC-BF1B-A70015DD1FFD}" type="sibTrans" cxnId="{500E7887-329F-49D2-9777-A9E37F9514E8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D71170-7941-4F92-BF30-E7B57E50493B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平台服務</a:t>
          </a:r>
          <a:r>
            <a: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(2020)</a:t>
          </a: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70C16-9A19-43B3-84BC-060C2DE21902}" type="parTrans" cxnId="{0FD69A19-4B3B-44F3-8F79-CD37ABDB2E63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792F73-360C-4107-82D9-7897A5FD77F9}" type="sibTrans" cxnId="{0FD69A19-4B3B-44F3-8F79-CD37ABDB2E63}">
      <dgm:prSet/>
      <dgm:spPr/>
      <dgm:t>
        <a:bodyPr/>
        <a:lstStyle/>
        <a:p>
          <a:endParaRPr lang="zh-TW" altLang="en-US" sz="3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6FAABC0-AB01-4BF0-8DE3-2D51CAA8D9B4}" type="pres">
      <dgm:prSet presAssocID="{46331DC0-32B6-45D7-B023-D53B8D7B7AD9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37DEA2F-32AB-409B-BC3F-8E31E054673F}" type="pres">
      <dgm:prSet presAssocID="{08A4370E-5EFA-47EF-BE29-B032FC9B5ACC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0F8C87-528E-42CF-95B8-11FEA816F7F1}" type="pres">
      <dgm:prSet presAssocID="{08A4370E-5EFA-47EF-BE29-B032FC9B5ACC}" presName="childText1" presStyleLbl="solidAlignAcc1" presStyleIdx="0" presStyleCnt="3" custLinFactNeighborX="-9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397C2A-A6CB-4568-91D7-0FF1AAD1A41B}" type="pres">
      <dgm:prSet presAssocID="{FCB483C3-58EA-40FC-868E-5D83DB0DE696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AFB70A-6C24-40D8-A7E8-F4D8D01D1426}" type="pres">
      <dgm:prSet presAssocID="{FCB483C3-58EA-40FC-868E-5D83DB0DE696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490EEF-9BFF-4484-B582-CF96D44AEA5E}" type="pres">
      <dgm:prSet presAssocID="{E27C2647-8B02-4405-B58C-78001C302AB7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B7CE7D-8CB0-4C1B-84AF-20D83D21D491}" type="pres">
      <dgm:prSet presAssocID="{E27C2647-8B02-4405-B58C-78001C302AB7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DBD9623-439A-400E-BFB5-03A8145FD208}" type="presOf" srcId="{46331DC0-32B6-45D7-B023-D53B8D7B7AD9}" destId="{86FAABC0-AB01-4BF0-8DE3-2D51CAA8D9B4}" srcOrd="0" destOrd="0" presId="urn:microsoft.com/office/officeart/2009/3/layout/IncreasingArrowsProcess"/>
    <dgm:cxn modelId="{D0411E5E-ECC3-4B9B-A49E-1E686FA0A1D2}" srcId="{46331DC0-32B6-45D7-B023-D53B8D7B7AD9}" destId="{E27C2647-8B02-4405-B58C-78001C302AB7}" srcOrd="2" destOrd="0" parTransId="{D02A4EC6-9EFC-463B-BC93-78E78CCCC732}" sibTransId="{C8C7F7AB-6622-479F-8A48-E58AD249FE3B}"/>
    <dgm:cxn modelId="{E85196A6-D298-4571-A900-E44E29B2893A}" type="presOf" srcId="{4CD71170-7941-4F92-BF30-E7B57E50493B}" destId="{A1B7CE7D-8CB0-4C1B-84AF-20D83D21D491}" srcOrd="0" destOrd="1" presId="urn:microsoft.com/office/officeart/2009/3/layout/IncreasingArrowsProcess"/>
    <dgm:cxn modelId="{7AC9B0EA-E1E1-4111-A2E8-2D04B05DE951}" srcId="{46331DC0-32B6-45D7-B023-D53B8D7B7AD9}" destId="{08A4370E-5EFA-47EF-BE29-B032FC9B5ACC}" srcOrd="0" destOrd="0" parTransId="{C3FB4F5C-C615-4A3E-B194-F79229F8A28E}" sibTransId="{31A1B7F6-C176-42F8-8316-8D07640193C6}"/>
    <dgm:cxn modelId="{F3726066-8ACB-4062-8B01-967441712576}" type="presOf" srcId="{FCB483C3-58EA-40FC-868E-5D83DB0DE696}" destId="{1A397C2A-A6CB-4568-91D7-0FF1AAD1A41B}" srcOrd="0" destOrd="0" presId="urn:microsoft.com/office/officeart/2009/3/layout/IncreasingArrowsProcess"/>
    <dgm:cxn modelId="{0FD69A19-4B3B-44F3-8F79-CD37ABDB2E63}" srcId="{E27C2647-8B02-4405-B58C-78001C302AB7}" destId="{4CD71170-7941-4F92-BF30-E7B57E50493B}" srcOrd="1" destOrd="0" parTransId="{87A70C16-9A19-43B3-84BC-060C2DE21902}" sibTransId="{A4792F73-360C-4107-82D9-7897A5FD77F9}"/>
    <dgm:cxn modelId="{5CF8BF6A-455A-4303-87E6-C3C6818CCB75}" type="presOf" srcId="{BF136F0E-FD6E-4448-951C-42E6F6AF8DCA}" destId="{BCAFB70A-6C24-40D8-A7E8-F4D8D01D1426}" srcOrd="0" destOrd="0" presId="urn:microsoft.com/office/officeart/2009/3/layout/IncreasingArrowsProcess"/>
    <dgm:cxn modelId="{600B591A-E9E4-4281-88A8-FFCD9E6B669F}" srcId="{46331DC0-32B6-45D7-B023-D53B8D7B7AD9}" destId="{FCB483C3-58EA-40FC-868E-5D83DB0DE696}" srcOrd="1" destOrd="0" parTransId="{BDAA461A-5AA8-4CBA-9F4C-E4A6CA50913B}" sibTransId="{338E5091-F8A2-4E56-B1B7-3D642C623847}"/>
    <dgm:cxn modelId="{FFBC75B4-04D9-4C96-A834-6ECDD43CEDDB}" type="presOf" srcId="{E27C2647-8B02-4405-B58C-78001C302AB7}" destId="{AB490EEF-9BFF-4484-B582-CF96D44AEA5E}" srcOrd="0" destOrd="0" presId="urn:microsoft.com/office/officeart/2009/3/layout/IncreasingArrowsProcess"/>
    <dgm:cxn modelId="{8702C67F-8795-4ADE-8A13-244B1B46ED31}" srcId="{08A4370E-5EFA-47EF-BE29-B032FC9B5ACC}" destId="{58F9E6EF-0065-4E2B-B1A7-D7DE629BC3E9}" srcOrd="0" destOrd="0" parTransId="{CC8B5412-278D-4C27-9E3B-F9DEB6CE6F1D}" sibTransId="{ACF70976-E089-4962-AE33-F5DB4F771115}"/>
    <dgm:cxn modelId="{8D50EB42-3DAA-4476-8CD6-623D187CB437}" type="presOf" srcId="{58F9E6EF-0065-4E2B-B1A7-D7DE629BC3E9}" destId="{050F8C87-528E-42CF-95B8-11FEA816F7F1}" srcOrd="0" destOrd="0" presId="urn:microsoft.com/office/officeart/2009/3/layout/IncreasingArrowsProcess"/>
    <dgm:cxn modelId="{56B417B6-AC7B-421D-B284-66E58D352893}" type="presOf" srcId="{EBD693E0-2025-45F5-97F2-985565C298AB}" destId="{A1B7CE7D-8CB0-4C1B-84AF-20D83D21D491}" srcOrd="0" destOrd="0" presId="urn:microsoft.com/office/officeart/2009/3/layout/IncreasingArrowsProcess"/>
    <dgm:cxn modelId="{F43CF358-42CD-45C8-8AA9-D4E6131843CF}" srcId="{FCB483C3-58EA-40FC-868E-5D83DB0DE696}" destId="{BF136F0E-FD6E-4448-951C-42E6F6AF8DCA}" srcOrd="0" destOrd="0" parTransId="{F57F0EDA-4C51-4CDA-8B8C-F0F60E3A57A8}" sibTransId="{3CF55C69-357C-4305-893D-1AEB1B841A27}"/>
    <dgm:cxn modelId="{A0D291D3-6D63-490E-9269-99DF39FDBF58}" type="presOf" srcId="{08A4370E-5EFA-47EF-BE29-B032FC9B5ACC}" destId="{037DEA2F-32AB-409B-BC3F-8E31E054673F}" srcOrd="0" destOrd="0" presId="urn:microsoft.com/office/officeart/2009/3/layout/IncreasingArrowsProcess"/>
    <dgm:cxn modelId="{500E7887-329F-49D2-9777-A9E37F9514E8}" srcId="{E27C2647-8B02-4405-B58C-78001C302AB7}" destId="{EBD693E0-2025-45F5-97F2-985565C298AB}" srcOrd="0" destOrd="0" parTransId="{962F13D5-2E63-4856-96AC-1FA7715D4E73}" sibTransId="{E3C116E4-F131-45FC-BF1B-A70015DD1FFD}"/>
    <dgm:cxn modelId="{69411797-A49C-46AA-B8B7-2318747B4712}" type="presParOf" srcId="{86FAABC0-AB01-4BF0-8DE3-2D51CAA8D9B4}" destId="{037DEA2F-32AB-409B-BC3F-8E31E054673F}" srcOrd="0" destOrd="0" presId="urn:microsoft.com/office/officeart/2009/3/layout/IncreasingArrowsProcess"/>
    <dgm:cxn modelId="{48C7AE2C-2AA7-4CEC-AD65-5CDCD846046D}" type="presParOf" srcId="{86FAABC0-AB01-4BF0-8DE3-2D51CAA8D9B4}" destId="{050F8C87-528E-42CF-95B8-11FEA816F7F1}" srcOrd="1" destOrd="0" presId="urn:microsoft.com/office/officeart/2009/3/layout/IncreasingArrowsProcess"/>
    <dgm:cxn modelId="{C1B4E79E-6A6F-4849-9B74-29AA29E0C8D0}" type="presParOf" srcId="{86FAABC0-AB01-4BF0-8DE3-2D51CAA8D9B4}" destId="{1A397C2A-A6CB-4568-91D7-0FF1AAD1A41B}" srcOrd="2" destOrd="0" presId="urn:microsoft.com/office/officeart/2009/3/layout/IncreasingArrowsProcess"/>
    <dgm:cxn modelId="{2CF8AACF-3117-4EAA-B1F0-F3A902603D80}" type="presParOf" srcId="{86FAABC0-AB01-4BF0-8DE3-2D51CAA8D9B4}" destId="{BCAFB70A-6C24-40D8-A7E8-F4D8D01D1426}" srcOrd="3" destOrd="0" presId="urn:microsoft.com/office/officeart/2009/3/layout/IncreasingArrowsProcess"/>
    <dgm:cxn modelId="{0E384171-2FF7-47C1-84D9-556133CB10B1}" type="presParOf" srcId="{86FAABC0-AB01-4BF0-8DE3-2D51CAA8D9B4}" destId="{AB490EEF-9BFF-4484-B582-CF96D44AEA5E}" srcOrd="4" destOrd="0" presId="urn:microsoft.com/office/officeart/2009/3/layout/IncreasingArrowsProcess"/>
    <dgm:cxn modelId="{3DF8EBC0-A44B-49B7-9F4D-3482D8B806D9}" type="presParOf" srcId="{86FAABC0-AB01-4BF0-8DE3-2D51CAA8D9B4}" destId="{A1B7CE7D-8CB0-4C1B-84AF-20D83D21D49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3FF2A-A1D9-4B4E-AE96-D0706FB394B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F1D64CF-603B-4F01-8F9E-D1575C80EB4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資料存取</a:t>
          </a:r>
        </a:p>
      </dgm:t>
    </dgm:pt>
    <dgm:pt modelId="{D27320E6-4116-4481-99CC-31F878FB4254}" type="par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9D4942-817D-4FCF-B50B-E7F4D239302A}" type="sib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4F4FC4-80B3-425B-897F-6062F9EA8A4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檔案</a:t>
          </a:r>
        </a:p>
      </dgm:t>
    </dgm:pt>
    <dgm:pt modelId="{62F47374-8A6E-4243-9D20-F3D7E20A8A4E}" type="par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68524-240C-43F3-9B38-61B246E7DD06}" type="sib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4BE5CA-8F38-4946-B469-9352A3D4739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gm:t>
    </dgm:pt>
    <dgm:pt modelId="{65B18664-4082-46EB-A6C5-1AEC3955C333}" type="par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E63EC-528D-4569-AB34-906612D6D64E}" type="sib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A9054D-8FE1-4CD1-8F4A-559C8317B73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4FA9BB-A4FB-473D-8D3A-EB8F54077FF0}" type="par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D1FD12-9645-40FD-94AC-2C44B0D71DC6}" type="sib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D20CB0-69DC-4ACF-8D90-BEDB659ED715}">
      <dgm:prSet phldrT="[文字]"/>
      <dgm:spPr/>
      <dgm:t>
        <a:bodyPr/>
        <a:lstStyle/>
        <a:p>
          <a:r>
            <a:rPr lang="en-US" altLang="zh-TW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7BE592-22FF-4127-95AE-94A63C50ED04}" type="par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742B2D-4945-464A-9DB1-F3B7C31F01FE}" type="sib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65A9FD-BC92-4A09-94A7-6D45DE9486E8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gm:t>
    </dgm:pt>
    <dgm:pt modelId="{E0E131AA-42D0-4BBF-B45B-CD98B94AEE66}" type="par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C3EAC5-EBDD-4549-8DEC-DD12ADB4DA24}" type="sib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F351FA-CCDA-478C-BEB8-AF2BF3C8659A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Paper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3AF57-B931-42F9-8171-B7A96B040FB3}" type="par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D21AEE-8CCE-4587-B123-1CD83BF9070D}" type="sib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A08934-2882-451B-A204-7339CE95EB17}" type="pres">
      <dgm:prSet presAssocID="{2693FF2A-A1D9-4B4E-AE96-D0706FB394B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9E0C98-438C-4998-BF10-9414D4FBD5E3}" type="pres">
      <dgm:prSet presAssocID="{6F1D64CF-603B-4F01-8F9E-D1575C80EB4F}" presName="composite" presStyleCnt="0"/>
      <dgm:spPr/>
    </dgm:pt>
    <dgm:pt modelId="{9456BE71-F8A1-4FD3-8C6A-A2FCDE622A24}" type="pres">
      <dgm:prSet presAssocID="{6F1D64CF-603B-4F01-8F9E-D1575C80EB4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E9A3C0-B6DD-497C-BB42-97411552239D}" type="pres">
      <dgm:prSet presAssocID="{6F1D64CF-603B-4F01-8F9E-D1575C80EB4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40787B-AC49-4609-8772-73326218B471}" type="pres">
      <dgm:prSet presAssocID="{D09D4942-817D-4FCF-B50B-E7F4D239302A}" presName="space" presStyleCnt="0"/>
      <dgm:spPr/>
    </dgm:pt>
    <dgm:pt modelId="{203F82FB-5AB8-4D02-B4CC-CAE7F041E315}" type="pres">
      <dgm:prSet presAssocID="{2C4BE5CA-8F38-4946-B469-9352A3D4739C}" presName="composite" presStyleCnt="0"/>
      <dgm:spPr/>
    </dgm:pt>
    <dgm:pt modelId="{22DEB7DC-CFD7-48C0-A72F-B2A45B58215D}" type="pres">
      <dgm:prSet presAssocID="{2C4BE5CA-8F38-4946-B469-9352A3D4739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9BEF21-27D2-42E1-94E7-40AC5A3EAF18}" type="pres">
      <dgm:prSet presAssocID="{2C4BE5CA-8F38-4946-B469-9352A3D4739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B220B-D719-44ED-8626-1C58403F9DB2}" type="pres">
      <dgm:prSet presAssocID="{A8BE63EC-528D-4569-AB34-906612D6D64E}" presName="space" presStyleCnt="0"/>
      <dgm:spPr/>
    </dgm:pt>
    <dgm:pt modelId="{C56F0156-9DBE-4813-AD4B-57822A2E78BD}" type="pres">
      <dgm:prSet presAssocID="{A865A9FD-BC92-4A09-94A7-6D45DE9486E8}" presName="composite" presStyleCnt="0"/>
      <dgm:spPr/>
    </dgm:pt>
    <dgm:pt modelId="{CBE694B6-DE15-40E6-84D8-11B690D02F2D}" type="pres">
      <dgm:prSet presAssocID="{A865A9FD-BC92-4A09-94A7-6D45DE9486E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854A6A-87DE-4176-8263-F2F6242C1795}" type="pres">
      <dgm:prSet presAssocID="{A865A9FD-BC92-4A09-94A7-6D45DE9486E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5166718-21D5-4886-BBAB-F8D675753BA8}" type="presOf" srcId="{A865A9FD-BC92-4A09-94A7-6D45DE9486E8}" destId="{CBE694B6-DE15-40E6-84D8-11B690D02F2D}" srcOrd="0" destOrd="0" presId="urn:microsoft.com/office/officeart/2005/8/layout/hList1"/>
    <dgm:cxn modelId="{8C39F7E5-EB6B-4813-8FAB-DA80C1A1892B}" srcId="{2C4BE5CA-8F38-4946-B469-9352A3D4739C}" destId="{BBA9054D-8FE1-4CD1-8F4A-559C8317B733}" srcOrd="0" destOrd="0" parTransId="{B14FA9BB-A4FB-473D-8D3A-EB8F54077FF0}" sibTransId="{1ED1FD12-9645-40FD-94AC-2C44B0D71DC6}"/>
    <dgm:cxn modelId="{E4F4BFCB-0409-44A5-A4BB-AE0FAF65D46B}" type="presOf" srcId="{2C4BE5CA-8F38-4946-B469-9352A3D4739C}" destId="{22DEB7DC-CFD7-48C0-A72F-B2A45B58215D}" srcOrd="0" destOrd="0" presId="urn:microsoft.com/office/officeart/2005/8/layout/hList1"/>
    <dgm:cxn modelId="{E3627D86-1B12-4EC2-8243-D8F5D4E69B87}" type="presOf" srcId="{D44F4FC4-80B3-425B-897F-6062F9EA8A49}" destId="{D5E9A3C0-B6DD-497C-BB42-97411552239D}" srcOrd="0" destOrd="0" presId="urn:microsoft.com/office/officeart/2005/8/layout/hList1"/>
    <dgm:cxn modelId="{66EF00FF-221C-4E7C-9130-737025C154D2}" type="presOf" srcId="{CEF351FA-CCDA-478C-BEB8-AF2BF3C8659A}" destId="{3C854A6A-87DE-4176-8263-F2F6242C1795}" srcOrd="0" destOrd="0" presId="urn:microsoft.com/office/officeart/2005/8/layout/hList1"/>
    <dgm:cxn modelId="{1418C987-9619-4327-84B0-D85540AAFA4D}" type="presOf" srcId="{6F1D64CF-603B-4F01-8F9E-D1575C80EB4F}" destId="{9456BE71-F8A1-4FD3-8C6A-A2FCDE622A24}" srcOrd="0" destOrd="0" presId="urn:microsoft.com/office/officeart/2005/8/layout/hList1"/>
    <dgm:cxn modelId="{52059C94-E5A8-4032-A295-194FF624478C}" type="presOf" srcId="{5BD20CB0-69DC-4ACF-8D90-BEDB659ED715}" destId="{059BEF21-27D2-42E1-94E7-40AC5A3EAF18}" srcOrd="0" destOrd="1" presId="urn:microsoft.com/office/officeart/2005/8/layout/hList1"/>
    <dgm:cxn modelId="{B102C590-35D6-431F-BF3D-A85B226034B1}" srcId="{2693FF2A-A1D9-4B4E-AE96-D0706FB394B4}" destId="{A865A9FD-BC92-4A09-94A7-6D45DE9486E8}" srcOrd="2" destOrd="0" parTransId="{E0E131AA-42D0-4BBF-B45B-CD98B94AEE66}" sibTransId="{A2C3EAC5-EBDD-4549-8DEC-DD12ADB4DA24}"/>
    <dgm:cxn modelId="{ECCD0FAE-A58B-4740-AD0E-5D7A25297693}" srcId="{A865A9FD-BC92-4A09-94A7-6D45DE9486E8}" destId="{CEF351FA-CCDA-478C-BEB8-AF2BF3C8659A}" srcOrd="0" destOrd="0" parTransId="{08F3AF57-B931-42F9-8171-B7A96B040FB3}" sibTransId="{E8D21AEE-8CCE-4587-B123-1CD83BF9070D}"/>
    <dgm:cxn modelId="{0AA60E44-D572-4428-9336-32EB580B62C6}" srcId="{2693FF2A-A1D9-4B4E-AE96-D0706FB394B4}" destId="{6F1D64CF-603B-4F01-8F9E-D1575C80EB4F}" srcOrd="0" destOrd="0" parTransId="{D27320E6-4116-4481-99CC-31F878FB4254}" sibTransId="{D09D4942-817D-4FCF-B50B-E7F4D239302A}"/>
    <dgm:cxn modelId="{10CED9EA-4C3E-427D-AC1B-5D0E332CD4BE}" type="presOf" srcId="{2693FF2A-A1D9-4B4E-AE96-D0706FB394B4}" destId="{2CA08934-2882-451B-A204-7339CE95EB17}" srcOrd="0" destOrd="0" presId="urn:microsoft.com/office/officeart/2005/8/layout/hList1"/>
    <dgm:cxn modelId="{7C930C42-5625-4059-B0E4-EA23C3B555E1}" srcId="{6F1D64CF-603B-4F01-8F9E-D1575C80EB4F}" destId="{D44F4FC4-80B3-425B-897F-6062F9EA8A49}" srcOrd="0" destOrd="0" parTransId="{62F47374-8A6E-4243-9D20-F3D7E20A8A4E}" sibTransId="{DD468524-240C-43F3-9B38-61B246E7DD06}"/>
    <dgm:cxn modelId="{AE06B11B-38BC-44D1-8C91-7739C2877013}" srcId="{2693FF2A-A1D9-4B4E-AE96-D0706FB394B4}" destId="{2C4BE5CA-8F38-4946-B469-9352A3D4739C}" srcOrd="1" destOrd="0" parTransId="{65B18664-4082-46EB-A6C5-1AEC3955C333}" sibTransId="{A8BE63EC-528D-4569-AB34-906612D6D64E}"/>
    <dgm:cxn modelId="{8D364D3E-EC1A-4E33-9936-273884080708}" type="presOf" srcId="{BBA9054D-8FE1-4CD1-8F4A-559C8317B733}" destId="{059BEF21-27D2-42E1-94E7-40AC5A3EAF18}" srcOrd="0" destOrd="0" presId="urn:microsoft.com/office/officeart/2005/8/layout/hList1"/>
    <dgm:cxn modelId="{D3064677-1A9B-4DCC-93BB-398583939C14}" srcId="{2C4BE5CA-8F38-4946-B469-9352A3D4739C}" destId="{5BD20CB0-69DC-4ACF-8D90-BEDB659ED715}" srcOrd="1" destOrd="0" parTransId="{667BE592-22FF-4127-95AE-94A63C50ED04}" sibTransId="{FB742B2D-4945-464A-9DB1-F3B7C31F01FE}"/>
    <dgm:cxn modelId="{AABE37F3-69B2-46CA-923D-0D10B223A88E}" type="presParOf" srcId="{2CA08934-2882-451B-A204-7339CE95EB17}" destId="{419E0C98-438C-4998-BF10-9414D4FBD5E3}" srcOrd="0" destOrd="0" presId="urn:microsoft.com/office/officeart/2005/8/layout/hList1"/>
    <dgm:cxn modelId="{967CCA94-9029-4BF9-B514-8F439F73B993}" type="presParOf" srcId="{419E0C98-438C-4998-BF10-9414D4FBD5E3}" destId="{9456BE71-F8A1-4FD3-8C6A-A2FCDE622A24}" srcOrd="0" destOrd="0" presId="urn:microsoft.com/office/officeart/2005/8/layout/hList1"/>
    <dgm:cxn modelId="{7FEB8AC8-E993-4145-B8C3-9539C3DD9218}" type="presParOf" srcId="{419E0C98-438C-4998-BF10-9414D4FBD5E3}" destId="{D5E9A3C0-B6DD-497C-BB42-97411552239D}" srcOrd="1" destOrd="0" presId="urn:microsoft.com/office/officeart/2005/8/layout/hList1"/>
    <dgm:cxn modelId="{B2356CF1-ECC7-419A-B972-947A057C5056}" type="presParOf" srcId="{2CA08934-2882-451B-A204-7339CE95EB17}" destId="{C440787B-AC49-4609-8772-73326218B471}" srcOrd="1" destOrd="0" presId="urn:microsoft.com/office/officeart/2005/8/layout/hList1"/>
    <dgm:cxn modelId="{FA7AD287-733F-4FD5-8211-3BD388E01F84}" type="presParOf" srcId="{2CA08934-2882-451B-A204-7339CE95EB17}" destId="{203F82FB-5AB8-4D02-B4CC-CAE7F041E315}" srcOrd="2" destOrd="0" presId="urn:microsoft.com/office/officeart/2005/8/layout/hList1"/>
    <dgm:cxn modelId="{3BFFB60E-5251-45CE-A5CE-2374694726B5}" type="presParOf" srcId="{203F82FB-5AB8-4D02-B4CC-CAE7F041E315}" destId="{22DEB7DC-CFD7-48C0-A72F-B2A45B58215D}" srcOrd="0" destOrd="0" presId="urn:microsoft.com/office/officeart/2005/8/layout/hList1"/>
    <dgm:cxn modelId="{A2D9A007-F81A-402B-8E43-47560EFB443B}" type="presParOf" srcId="{203F82FB-5AB8-4D02-B4CC-CAE7F041E315}" destId="{059BEF21-27D2-42E1-94E7-40AC5A3EAF18}" srcOrd="1" destOrd="0" presId="urn:microsoft.com/office/officeart/2005/8/layout/hList1"/>
    <dgm:cxn modelId="{46229379-9663-4DDA-838C-FDA56361D863}" type="presParOf" srcId="{2CA08934-2882-451B-A204-7339CE95EB17}" destId="{2D9B220B-D719-44ED-8626-1C58403F9DB2}" srcOrd="3" destOrd="0" presId="urn:microsoft.com/office/officeart/2005/8/layout/hList1"/>
    <dgm:cxn modelId="{DAC7214D-2524-4126-9C61-B39FE5562D3C}" type="presParOf" srcId="{2CA08934-2882-451B-A204-7339CE95EB17}" destId="{C56F0156-9DBE-4813-AD4B-57822A2E78BD}" srcOrd="4" destOrd="0" presId="urn:microsoft.com/office/officeart/2005/8/layout/hList1"/>
    <dgm:cxn modelId="{FE3E0DFC-022B-41AE-9812-44E0D91244C3}" type="presParOf" srcId="{C56F0156-9DBE-4813-AD4B-57822A2E78BD}" destId="{CBE694B6-DE15-40E6-84D8-11B690D02F2D}" srcOrd="0" destOrd="0" presId="urn:microsoft.com/office/officeart/2005/8/layout/hList1"/>
    <dgm:cxn modelId="{7782DFE4-D04A-4ADA-810E-C19573F408C7}" type="presParOf" srcId="{C56F0156-9DBE-4813-AD4B-57822A2E78BD}" destId="{3C854A6A-87DE-4176-8263-F2F6242C17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3FF2A-A1D9-4B4E-AE96-D0706FB394B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F1D64CF-603B-4F01-8F9E-D1575C80EB4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存取</a:t>
          </a:r>
        </a:p>
      </dgm:t>
    </dgm:pt>
    <dgm:pt modelId="{D27320E6-4116-4481-99CC-31F878FB4254}" type="par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9D4942-817D-4FCF-B50B-E7F4D239302A}" type="sibTrans" cxnId="{0AA60E44-D572-4428-9336-32EB580B62C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4F4FC4-80B3-425B-897F-6062F9EA8A49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MySQL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F47374-8A6E-4243-9D20-F3D7E20A8A4E}" type="par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68524-240C-43F3-9B38-61B246E7DD06}" type="sibTrans" cxnId="{7C930C42-5625-4059-B0E4-EA23C3B55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4BE5CA-8F38-4946-B469-9352A3D4739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gm:t>
    </dgm:pt>
    <dgm:pt modelId="{65B18664-4082-46EB-A6C5-1AEC3955C333}" type="par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E63EC-528D-4569-AB34-906612D6D64E}" type="sibTrans" cxnId="{AE06B11B-38BC-44D1-8C91-7739C28770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A9054D-8FE1-4CD1-8F4A-559C8317B733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4FA9BB-A4FB-473D-8D3A-EB8F54077FF0}" type="par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D1FD12-9645-40FD-94AC-2C44B0D71DC6}" type="sibTrans" cxnId="{8C39F7E5-EB6B-4813-8FAB-DA80C1A189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D20CB0-69DC-4ACF-8D90-BEDB659ED715}">
      <dgm:prSet phldrT="[文字]"/>
      <dgm:spPr/>
      <dgm:t>
        <a:bodyPr/>
        <a:lstStyle/>
        <a:p>
          <a:r>
            <a:rPr lang="en-US" altLang="zh-TW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7BE592-22FF-4127-95AE-94A63C50ED04}" type="par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742B2D-4945-464A-9DB1-F3B7C31F01FE}" type="sibTrans" cxnId="{D3064677-1A9B-4DCC-93BB-398583939C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65A9FD-BC92-4A09-94A7-6D45DE9486E8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gm:t>
    </dgm:pt>
    <dgm:pt modelId="{E0E131AA-42D0-4BBF-B45B-CD98B94AEE66}" type="par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C3EAC5-EBDD-4549-8DEC-DD12ADB4DA24}" type="sibTrans" cxnId="{B102C590-35D6-431F-BF3D-A85B226034B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F351FA-CCDA-478C-BEB8-AF2BF3C8659A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</a:p>
      </dgm:t>
    </dgm:pt>
    <dgm:pt modelId="{08F3AF57-B931-42F9-8171-B7A96B040FB3}" type="par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D21AEE-8CCE-4587-B123-1CD83BF9070D}" type="sibTrans" cxnId="{ECCD0FAE-A58B-4740-AD0E-5D7A252976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FCE3B-F528-4AB4-8CA4-7BD2F9B683D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排程</a:t>
          </a:r>
        </a:p>
      </dgm:t>
    </dgm:pt>
    <dgm:pt modelId="{0E3E2D8D-7CA5-49FE-BE69-7BD6018E1B20}" type="parTrans" cxnId="{E84D32C8-948F-4B6F-B074-88AC1572556B}">
      <dgm:prSet/>
      <dgm:spPr/>
      <dgm:t>
        <a:bodyPr/>
        <a:lstStyle/>
        <a:p>
          <a:endParaRPr lang="zh-TW" altLang="en-US"/>
        </a:p>
      </dgm:t>
    </dgm:pt>
    <dgm:pt modelId="{081E3E38-2F02-4478-8A2F-C6822FCCC3AF}" type="sibTrans" cxnId="{E84D32C8-948F-4B6F-B074-88AC1572556B}">
      <dgm:prSet/>
      <dgm:spPr/>
      <dgm:t>
        <a:bodyPr/>
        <a:lstStyle/>
        <a:p>
          <a:endParaRPr lang="zh-TW" altLang="en-US"/>
        </a:p>
      </dgm:t>
    </dgm:pt>
    <dgm:pt modelId="{2CA08934-2882-451B-A204-7339CE95EB17}" type="pres">
      <dgm:prSet presAssocID="{2693FF2A-A1D9-4B4E-AE96-D0706FB394B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9E0C98-438C-4998-BF10-9414D4FBD5E3}" type="pres">
      <dgm:prSet presAssocID="{6F1D64CF-603B-4F01-8F9E-D1575C80EB4F}" presName="composite" presStyleCnt="0"/>
      <dgm:spPr/>
    </dgm:pt>
    <dgm:pt modelId="{9456BE71-F8A1-4FD3-8C6A-A2FCDE622A24}" type="pres">
      <dgm:prSet presAssocID="{6F1D64CF-603B-4F01-8F9E-D1575C80EB4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E9A3C0-B6DD-497C-BB42-97411552239D}" type="pres">
      <dgm:prSet presAssocID="{6F1D64CF-603B-4F01-8F9E-D1575C80EB4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40787B-AC49-4609-8772-73326218B471}" type="pres">
      <dgm:prSet presAssocID="{D09D4942-817D-4FCF-B50B-E7F4D239302A}" presName="space" presStyleCnt="0"/>
      <dgm:spPr/>
    </dgm:pt>
    <dgm:pt modelId="{203F82FB-5AB8-4D02-B4CC-CAE7F041E315}" type="pres">
      <dgm:prSet presAssocID="{2C4BE5CA-8F38-4946-B469-9352A3D4739C}" presName="composite" presStyleCnt="0"/>
      <dgm:spPr/>
    </dgm:pt>
    <dgm:pt modelId="{22DEB7DC-CFD7-48C0-A72F-B2A45B58215D}" type="pres">
      <dgm:prSet presAssocID="{2C4BE5CA-8F38-4946-B469-9352A3D4739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9BEF21-27D2-42E1-94E7-40AC5A3EAF18}" type="pres">
      <dgm:prSet presAssocID="{2C4BE5CA-8F38-4946-B469-9352A3D4739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B220B-D719-44ED-8626-1C58403F9DB2}" type="pres">
      <dgm:prSet presAssocID="{A8BE63EC-528D-4569-AB34-906612D6D64E}" presName="space" presStyleCnt="0"/>
      <dgm:spPr/>
    </dgm:pt>
    <dgm:pt modelId="{C56F0156-9DBE-4813-AD4B-57822A2E78BD}" type="pres">
      <dgm:prSet presAssocID="{A865A9FD-BC92-4A09-94A7-6D45DE9486E8}" presName="composite" presStyleCnt="0"/>
      <dgm:spPr/>
    </dgm:pt>
    <dgm:pt modelId="{CBE694B6-DE15-40E6-84D8-11B690D02F2D}" type="pres">
      <dgm:prSet presAssocID="{A865A9FD-BC92-4A09-94A7-6D45DE9486E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854A6A-87DE-4176-8263-F2F6242C1795}" type="pres">
      <dgm:prSet presAssocID="{A865A9FD-BC92-4A09-94A7-6D45DE9486E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39F7E5-EB6B-4813-8FAB-DA80C1A1892B}" srcId="{2C4BE5CA-8F38-4946-B469-9352A3D4739C}" destId="{BBA9054D-8FE1-4CD1-8F4A-559C8317B733}" srcOrd="0" destOrd="0" parTransId="{B14FA9BB-A4FB-473D-8D3A-EB8F54077FF0}" sibTransId="{1ED1FD12-9645-40FD-94AC-2C44B0D71DC6}"/>
    <dgm:cxn modelId="{2A7D6A0B-3091-4790-9D99-C3D08FD586BE}" type="presOf" srcId="{CEF351FA-CCDA-478C-BEB8-AF2BF3C8659A}" destId="{3C854A6A-87DE-4176-8263-F2F6242C1795}" srcOrd="0" destOrd="0" presId="urn:microsoft.com/office/officeart/2005/8/layout/hList1"/>
    <dgm:cxn modelId="{E84D32C8-948F-4B6F-B074-88AC1572556B}" srcId="{2C4BE5CA-8F38-4946-B469-9352A3D4739C}" destId="{230FCE3B-F528-4AB4-8CA4-7BD2F9B683D9}" srcOrd="2" destOrd="0" parTransId="{0E3E2D8D-7CA5-49FE-BE69-7BD6018E1B20}" sibTransId="{081E3E38-2F02-4478-8A2F-C6822FCCC3AF}"/>
    <dgm:cxn modelId="{B102C590-35D6-431F-BF3D-A85B226034B1}" srcId="{2693FF2A-A1D9-4B4E-AE96-D0706FB394B4}" destId="{A865A9FD-BC92-4A09-94A7-6D45DE9486E8}" srcOrd="2" destOrd="0" parTransId="{E0E131AA-42D0-4BBF-B45B-CD98B94AEE66}" sibTransId="{A2C3EAC5-EBDD-4549-8DEC-DD12ADB4DA24}"/>
    <dgm:cxn modelId="{5EB6562C-C796-4122-9096-0F672F1ABF55}" type="presOf" srcId="{D44F4FC4-80B3-425B-897F-6062F9EA8A49}" destId="{D5E9A3C0-B6DD-497C-BB42-97411552239D}" srcOrd="0" destOrd="0" presId="urn:microsoft.com/office/officeart/2005/8/layout/hList1"/>
    <dgm:cxn modelId="{D86A1018-9E53-4E13-853E-E7F7CB597944}" type="presOf" srcId="{2C4BE5CA-8F38-4946-B469-9352A3D4739C}" destId="{22DEB7DC-CFD7-48C0-A72F-B2A45B58215D}" srcOrd="0" destOrd="0" presId="urn:microsoft.com/office/officeart/2005/8/layout/hList1"/>
    <dgm:cxn modelId="{ECCD0FAE-A58B-4740-AD0E-5D7A25297693}" srcId="{A865A9FD-BC92-4A09-94A7-6D45DE9486E8}" destId="{CEF351FA-CCDA-478C-BEB8-AF2BF3C8659A}" srcOrd="0" destOrd="0" parTransId="{08F3AF57-B931-42F9-8171-B7A96B040FB3}" sibTransId="{E8D21AEE-8CCE-4587-B123-1CD83BF9070D}"/>
    <dgm:cxn modelId="{0AA60E44-D572-4428-9336-32EB580B62C6}" srcId="{2693FF2A-A1D9-4B4E-AE96-D0706FB394B4}" destId="{6F1D64CF-603B-4F01-8F9E-D1575C80EB4F}" srcOrd="0" destOrd="0" parTransId="{D27320E6-4116-4481-99CC-31F878FB4254}" sibTransId="{D09D4942-817D-4FCF-B50B-E7F4D239302A}"/>
    <dgm:cxn modelId="{23307DE8-AA35-4CEC-8375-8361E4A07569}" type="presOf" srcId="{5BD20CB0-69DC-4ACF-8D90-BEDB659ED715}" destId="{059BEF21-27D2-42E1-94E7-40AC5A3EAF18}" srcOrd="0" destOrd="1" presId="urn:microsoft.com/office/officeart/2005/8/layout/hList1"/>
    <dgm:cxn modelId="{7C930C42-5625-4059-B0E4-EA23C3B555E1}" srcId="{6F1D64CF-603B-4F01-8F9E-D1575C80EB4F}" destId="{D44F4FC4-80B3-425B-897F-6062F9EA8A49}" srcOrd="0" destOrd="0" parTransId="{62F47374-8A6E-4243-9D20-F3D7E20A8A4E}" sibTransId="{DD468524-240C-43F3-9B38-61B246E7DD06}"/>
    <dgm:cxn modelId="{AE06B11B-38BC-44D1-8C91-7739C2877013}" srcId="{2693FF2A-A1D9-4B4E-AE96-D0706FB394B4}" destId="{2C4BE5CA-8F38-4946-B469-9352A3D4739C}" srcOrd="1" destOrd="0" parTransId="{65B18664-4082-46EB-A6C5-1AEC3955C333}" sibTransId="{A8BE63EC-528D-4569-AB34-906612D6D64E}"/>
    <dgm:cxn modelId="{C2D58C92-9441-44DF-BD07-C1198DF5F2B9}" type="presOf" srcId="{BBA9054D-8FE1-4CD1-8F4A-559C8317B733}" destId="{059BEF21-27D2-42E1-94E7-40AC5A3EAF18}" srcOrd="0" destOrd="0" presId="urn:microsoft.com/office/officeart/2005/8/layout/hList1"/>
    <dgm:cxn modelId="{8A7F4117-1D90-4211-A976-0B4AF2EA7A40}" type="presOf" srcId="{2693FF2A-A1D9-4B4E-AE96-D0706FB394B4}" destId="{2CA08934-2882-451B-A204-7339CE95EB17}" srcOrd="0" destOrd="0" presId="urn:microsoft.com/office/officeart/2005/8/layout/hList1"/>
    <dgm:cxn modelId="{C4742686-4F4F-4D2D-B02A-E3743630EAF8}" type="presOf" srcId="{230FCE3B-F528-4AB4-8CA4-7BD2F9B683D9}" destId="{059BEF21-27D2-42E1-94E7-40AC5A3EAF18}" srcOrd="0" destOrd="2" presId="urn:microsoft.com/office/officeart/2005/8/layout/hList1"/>
    <dgm:cxn modelId="{B6052272-6A3D-49A0-A003-5C9F450AC06C}" type="presOf" srcId="{A865A9FD-BC92-4A09-94A7-6D45DE9486E8}" destId="{CBE694B6-DE15-40E6-84D8-11B690D02F2D}" srcOrd="0" destOrd="0" presId="urn:microsoft.com/office/officeart/2005/8/layout/hList1"/>
    <dgm:cxn modelId="{D3064677-1A9B-4DCC-93BB-398583939C14}" srcId="{2C4BE5CA-8F38-4946-B469-9352A3D4739C}" destId="{5BD20CB0-69DC-4ACF-8D90-BEDB659ED715}" srcOrd="1" destOrd="0" parTransId="{667BE592-22FF-4127-95AE-94A63C50ED04}" sibTransId="{FB742B2D-4945-464A-9DB1-F3B7C31F01FE}"/>
    <dgm:cxn modelId="{DAAA7BEA-0B46-4DA3-BF3E-E786BD48D2F4}" type="presOf" srcId="{6F1D64CF-603B-4F01-8F9E-D1575C80EB4F}" destId="{9456BE71-F8A1-4FD3-8C6A-A2FCDE622A24}" srcOrd="0" destOrd="0" presId="urn:microsoft.com/office/officeart/2005/8/layout/hList1"/>
    <dgm:cxn modelId="{51547674-5925-4D5C-B2A1-54B4FA5D17D0}" type="presParOf" srcId="{2CA08934-2882-451B-A204-7339CE95EB17}" destId="{419E0C98-438C-4998-BF10-9414D4FBD5E3}" srcOrd="0" destOrd="0" presId="urn:microsoft.com/office/officeart/2005/8/layout/hList1"/>
    <dgm:cxn modelId="{BAFCB7FC-8007-48EF-9A76-7A0688927696}" type="presParOf" srcId="{419E0C98-438C-4998-BF10-9414D4FBD5E3}" destId="{9456BE71-F8A1-4FD3-8C6A-A2FCDE622A24}" srcOrd="0" destOrd="0" presId="urn:microsoft.com/office/officeart/2005/8/layout/hList1"/>
    <dgm:cxn modelId="{06395344-304E-4DB5-BCFF-053210358B6E}" type="presParOf" srcId="{419E0C98-438C-4998-BF10-9414D4FBD5E3}" destId="{D5E9A3C0-B6DD-497C-BB42-97411552239D}" srcOrd="1" destOrd="0" presId="urn:microsoft.com/office/officeart/2005/8/layout/hList1"/>
    <dgm:cxn modelId="{2A336552-ACE2-4D2B-A48E-AF8303CB1F4E}" type="presParOf" srcId="{2CA08934-2882-451B-A204-7339CE95EB17}" destId="{C440787B-AC49-4609-8772-73326218B471}" srcOrd="1" destOrd="0" presId="urn:microsoft.com/office/officeart/2005/8/layout/hList1"/>
    <dgm:cxn modelId="{88B6472A-22E2-41B0-AE56-2A53D2F70D0E}" type="presParOf" srcId="{2CA08934-2882-451B-A204-7339CE95EB17}" destId="{203F82FB-5AB8-4D02-B4CC-CAE7F041E315}" srcOrd="2" destOrd="0" presId="urn:microsoft.com/office/officeart/2005/8/layout/hList1"/>
    <dgm:cxn modelId="{DB526976-0902-4091-B370-EB763D7C837A}" type="presParOf" srcId="{203F82FB-5AB8-4D02-B4CC-CAE7F041E315}" destId="{22DEB7DC-CFD7-48C0-A72F-B2A45B58215D}" srcOrd="0" destOrd="0" presId="urn:microsoft.com/office/officeart/2005/8/layout/hList1"/>
    <dgm:cxn modelId="{72FB962F-A061-46C9-ACD8-BE360122F327}" type="presParOf" srcId="{203F82FB-5AB8-4D02-B4CC-CAE7F041E315}" destId="{059BEF21-27D2-42E1-94E7-40AC5A3EAF18}" srcOrd="1" destOrd="0" presId="urn:microsoft.com/office/officeart/2005/8/layout/hList1"/>
    <dgm:cxn modelId="{A0F10849-DFD4-4125-8052-4B2EBF0A732E}" type="presParOf" srcId="{2CA08934-2882-451B-A204-7339CE95EB17}" destId="{2D9B220B-D719-44ED-8626-1C58403F9DB2}" srcOrd="3" destOrd="0" presId="urn:microsoft.com/office/officeart/2005/8/layout/hList1"/>
    <dgm:cxn modelId="{02F0770C-99FD-457C-A242-31C48CB603C7}" type="presParOf" srcId="{2CA08934-2882-451B-A204-7339CE95EB17}" destId="{C56F0156-9DBE-4813-AD4B-57822A2E78BD}" srcOrd="4" destOrd="0" presId="urn:microsoft.com/office/officeart/2005/8/layout/hList1"/>
    <dgm:cxn modelId="{00F58256-A65F-4780-B320-003C9ABE5B3F}" type="presParOf" srcId="{C56F0156-9DBE-4813-AD4B-57822A2E78BD}" destId="{CBE694B6-DE15-40E6-84D8-11B690D02F2D}" srcOrd="0" destOrd="0" presId="urn:microsoft.com/office/officeart/2005/8/layout/hList1"/>
    <dgm:cxn modelId="{C8C84608-6D10-4BC9-982F-D579EF286964}" type="presParOf" srcId="{C56F0156-9DBE-4813-AD4B-57822A2E78BD}" destId="{3C854A6A-87DE-4176-8263-F2F6242C17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DEA2F-32AB-409B-BC3F-8E31E054673F}">
      <dsp:nvSpPr>
        <dsp:cNvPr id="0" name=""/>
        <dsp:cNvSpPr/>
      </dsp:nvSpPr>
      <dsp:spPr>
        <a:xfrm>
          <a:off x="2571081" y="8031"/>
          <a:ext cx="7140963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計算與繪圖</a:t>
          </a:r>
        </a:p>
      </dsp:txBody>
      <dsp:txXfrm>
        <a:off x="2571081" y="268030"/>
        <a:ext cx="6880964" cy="519998"/>
      </dsp:txXfrm>
    </dsp:sp>
    <dsp:sp modelId="{050F8C87-528E-42CF-95B8-11FEA816F7F1}">
      <dsp:nvSpPr>
        <dsp:cNvPr id="0" name=""/>
        <dsp:cNvSpPr/>
      </dsp:nvSpPr>
      <dsp:spPr>
        <a:xfrm>
          <a:off x="2549131" y="810018"/>
          <a:ext cx="2199416" cy="2003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空間統計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(2006)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社會網絡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(2013)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9131" y="810018"/>
        <a:ext cx="2199416" cy="2003415"/>
      </dsp:txXfrm>
    </dsp:sp>
    <dsp:sp modelId="{1A397C2A-A6CB-4568-91D7-0FF1AAD1A41B}">
      <dsp:nvSpPr>
        <dsp:cNvPr id="0" name=""/>
        <dsp:cNvSpPr/>
      </dsp:nvSpPr>
      <dsp:spPr>
        <a:xfrm>
          <a:off x="4770498" y="354696"/>
          <a:ext cx="4941546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建模與資料串接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70498" y="614695"/>
        <a:ext cx="4681547" cy="519998"/>
      </dsp:txXfrm>
    </dsp:sp>
    <dsp:sp modelId="{BCAFB70A-6C24-40D8-A7E8-F4D8D01D1426}">
      <dsp:nvSpPr>
        <dsp:cNvPr id="0" name=""/>
        <dsp:cNvSpPr/>
      </dsp:nvSpPr>
      <dsp:spPr>
        <a:xfrm>
          <a:off x="4770498" y="1156684"/>
          <a:ext cx="2199416" cy="2003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三層式架構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(2016-2019)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70498" y="1156684"/>
        <a:ext cx="2199416" cy="2003415"/>
      </dsp:txXfrm>
    </dsp:sp>
    <dsp:sp modelId="{AB490EEF-9BFF-4484-B582-CF96D44AEA5E}">
      <dsp:nvSpPr>
        <dsp:cNvPr id="0" name=""/>
        <dsp:cNvSpPr/>
      </dsp:nvSpPr>
      <dsp:spPr>
        <a:xfrm>
          <a:off x="6969914" y="701362"/>
          <a:ext cx="2742129" cy="10399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65099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</a:t>
          </a:r>
        </a:p>
      </dsp:txBody>
      <dsp:txXfrm>
        <a:off x="6969914" y="961361"/>
        <a:ext cx="2482130" cy="519998"/>
      </dsp:txXfrm>
    </dsp:sp>
    <dsp:sp modelId="{A1B7CE7D-8CB0-4C1B-84AF-20D83D21D491}">
      <dsp:nvSpPr>
        <dsp:cNvPr id="0" name=""/>
        <dsp:cNvSpPr/>
      </dsp:nvSpPr>
      <dsp:spPr>
        <a:xfrm>
          <a:off x="6969914" y="1503349"/>
          <a:ext cx="2199416" cy="197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APIs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平台服務</a:t>
          </a:r>
          <a:r>
            <a: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(2020)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69914" y="1503349"/>
        <a:ext cx="2199416" cy="197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6BE71-F8A1-4FD3-8C6A-A2FCDE622A24}">
      <dsp:nvSpPr>
        <dsp:cNvPr id="0" name=""/>
        <dsp:cNvSpPr/>
      </dsp:nvSpPr>
      <dsp:spPr>
        <a:xfrm>
          <a:off x="2540" y="1263101"/>
          <a:ext cx="2476500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資料存取</a:t>
          </a:r>
        </a:p>
      </dsp:txBody>
      <dsp:txXfrm>
        <a:off x="2540" y="1263101"/>
        <a:ext cx="2476500" cy="979200"/>
      </dsp:txXfrm>
    </dsp:sp>
    <dsp:sp modelId="{D5E9A3C0-B6DD-497C-BB42-97411552239D}">
      <dsp:nvSpPr>
        <dsp:cNvPr id="0" name=""/>
        <dsp:cNvSpPr/>
      </dsp:nvSpPr>
      <dsp:spPr>
        <a:xfrm>
          <a:off x="2540" y="2242301"/>
          <a:ext cx="2476500" cy="19132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檔案</a:t>
          </a:r>
        </a:p>
      </dsp:txBody>
      <dsp:txXfrm>
        <a:off x="2540" y="2242301"/>
        <a:ext cx="2476500" cy="1913265"/>
      </dsp:txXfrm>
    </dsp:sp>
    <dsp:sp modelId="{22DEB7DC-CFD7-48C0-A72F-B2A45B58215D}">
      <dsp:nvSpPr>
        <dsp:cNvPr id="0" name=""/>
        <dsp:cNvSpPr/>
      </dsp:nvSpPr>
      <dsp:spPr>
        <a:xfrm>
          <a:off x="2825750" y="1263101"/>
          <a:ext cx="2476500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sp:txBody>
      <dsp:txXfrm>
        <a:off x="2825750" y="1263101"/>
        <a:ext cx="2476500" cy="979200"/>
      </dsp:txXfrm>
    </dsp:sp>
    <dsp:sp modelId="{059BEF21-27D2-42E1-94E7-40AC5A3EAF18}">
      <dsp:nvSpPr>
        <dsp:cNvPr id="0" name=""/>
        <dsp:cNvSpPr/>
      </dsp:nvSpPr>
      <dsp:spPr>
        <a:xfrm>
          <a:off x="2825750" y="2242301"/>
          <a:ext cx="2476500" cy="19132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25750" y="2242301"/>
        <a:ext cx="2476500" cy="1913265"/>
      </dsp:txXfrm>
    </dsp:sp>
    <dsp:sp modelId="{CBE694B6-DE15-40E6-84D8-11B690D02F2D}">
      <dsp:nvSpPr>
        <dsp:cNvPr id="0" name=""/>
        <dsp:cNvSpPr/>
      </dsp:nvSpPr>
      <dsp:spPr>
        <a:xfrm>
          <a:off x="5648960" y="1263101"/>
          <a:ext cx="2476500" cy="979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sp:txBody>
      <dsp:txXfrm>
        <a:off x="5648960" y="1263101"/>
        <a:ext cx="2476500" cy="979200"/>
      </dsp:txXfrm>
    </dsp:sp>
    <dsp:sp modelId="{3C854A6A-87DE-4176-8263-F2F6242C1795}">
      <dsp:nvSpPr>
        <dsp:cNvPr id="0" name=""/>
        <dsp:cNvSpPr/>
      </dsp:nvSpPr>
      <dsp:spPr>
        <a:xfrm>
          <a:off x="5648960" y="2242301"/>
          <a:ext cx="2476500" cy="19132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Paper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48960" y="2242301"/>
        <a:ext cx="2476500" cy="1913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6BE71-F8A1-4FD3-8C6A-A2FCDE622A24}">
      <dsp:nvSpPr>
        <dsp:cNvPr id="0" name=""/>
        <dsp:cNvSpPr/>
      </dsp:nvSpPr>
      <dsp:spPr>
        <a:xfrm>
          <a:off x="2540" y="866448"/>
          <a:ext cx="2476500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  <a:r>
            <a:rPr lang="zh-TW" altLang="en-US" sz="34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存取</a:t>
          </a:r>
        </a:p>
      </dsp:txBody>
      <dsp:txXfrm>
        <a:off x="2540" y="866448"/>
        <a:ext cx="2476500" cy="979200"/>
      </dsp:txXfrm>
    </dsp:sp>
    <dsp:sp modelId="{D5E9A3C0-B6DD-497C-BB42-97411552239D}">
      <dsp:nvSpPr>
        <dsp:cNvPr id="0" name=""/>
        <dsp:cNvSpPr/>
      </dsp:nvSpPr>
      <dsp:spPr>
        <a:xfrm>
          <a:off x="2540" y="1845648"/>
          <a:ext cx="2476500" cy="27065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MySQL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0" y="1845648"/>
        <a:ext cx="2476500" cy="2706570"/>
      </dsp:txXfrm>
    </dsp:sp>
    <dsp:sp modelId="{22DEB7DC-CFD7-48C0-A72F-B2A45B58215D}">
      <dsp:nvSpPr>
        <dsp:cNvPr id="0" name=""/>
        <dsp:cNvSpPr/>
      </dsp:nvSpPr>
      <dsp:spPr>
        <a:xfrm>
          <a:off x="2825750" y="866448"/>
          <a:ext cx="2476500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資料計算</a:t>
          </a:r>
        </a:p>
      </dsp:txBody>
      <dsp:txXfrm>
        <a:off x="2825750" y="866448"/>
        <a:ext cx="2476500" cy="979200"/>
      </dsp:txXfrm>
    </dsp:sp>
    <dsp:sp modelId="{059BEF21-27D2-42E1-94E7-40AC5A3EAF18}">
      <dsp:nvSpPr>
        <dsp:cNvPr id="0" name=""/>
        <dsp:cNvSpPr/>
      </dsp:nvSpPr>
      <dsp:spPr>
        <a:xfrm>
          <a:off x="2825750" y="1845648"/>
          <a:ext cx="2476500" cy="27065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3400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Rstudio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排程</a:t>
          </a:r>
        </a:p>
      </dsp:txBody>
      <dsp:txXfrm>
        <a:off x="2825750" y="1845648"/>
        <a:ext cx="2476500" cy="2706570"/>
      </dsp:txXfrm>
    </dsp:sp>
    <dsp:sp modelId="{CBE694B6-DE15-40E6-84D8-11B690D02F2D}">
      <dsp:nvSpPr>
        <dsp:cNvPr id="0" name=""/>
        <dsp:cNvSpPr/>
      </dsp:nvSpPr>
      <dsp:spPr>
        <a:xfrm>
          <a:off x="5648960" y="866448"/>
          <a:ext cx="2476500" cy="979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資料展示</a:t>
          </a:r>
        </a:p>
      </dsp:txBody>
      <dsp:txXfrm>
        <a:off x="5648960" y="866448"/>
        <a:ext cx="2476500" cy="979200"/>
      </dsp:txXfrm>
    </dsp:sp>
    <dsp:sp modelId="{3C854A6A-87DE-4176-8263-F2F6242C1795}">
      <dsp:nvSpPr>
        <dsp:cNvPr id="0" name=""/>
        <dsp:cNvSpPr/>
      </dsp:nvSpPr>
      <dsp:spPr>
        <a:xfrm>
          <a:off x="5648960" y="1845648"/>
          <a:ext cx="2476500" cy="27065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</a:p>
      </dsp:txBody>
      <dsp:txXfrm>
        <a:off x="5648960" y="1845648"/>
        <a:ext cx="2476500" cy="2706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6B142-283A-4386-BCCB-1611741C842C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29744-750C-4DAE-A40B-8894549B4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accent4"/>
                </a:solidFill>
              </a:rPr>
              <a:t>IBM Cloud Pak for Data is an integrated platform built on </a:t>
            </a:r>
            <a:r>
              <a:rPr lang="en-US" sz="1600" dirty="0" err="1">
                <a:solidFill>
                  <a:schemeClr val="accent4"/>
                </a:solidFill>
              </a:rPr>
              <a:t>Openshift</a:t>
            </a:r>
            <a:r>
              <a:rPr lang="en-US" sz="1600" dirty="0">
                <a:solidFill>
                  <a:schemeClr val="accent4"/>
                </a:solidFill>
              </a:rPr>
              <a:t> that delivers Collect, Organize, Analyze and Infuse capabilities directly to the persona (</a:t>
            </a:r>
            <a:r>
              <a:rPr lang="en-US" sz="1600" dirty="0" err="1">
                <a:solidFill>
                  <a:schemeClr val="accent4"/>
                </a:solidFill>
              </a:rPr>
              <a:t>ie</a:t>
            </a:r>
            <a:r>
              <a:rPr lang="en-US" sz="1600" dirty="0">
                <a:solidFill>
                  <a:schemeClr val="accent4"/>
                </a:solidFill>
              </a:rPr>
              <a:t>. Data Scientist, Analyst, </a:t>
            </a:r>
            <a:r>
              <a:rPr lang="en-US" sz="1600" dirty="0" err="1">
                <a:solidFill>
                  <a:schemeClr val="accent4"/>
                </a:solidFill>
              </a:rPr>
              <a:t>etc</a:t>
            </a:r>
            <a:r>
              <a:rPr lang="en-US" sz="1600" dirty="0">
                <a:solidFill>
                  <a:schemeClr val="accent4"/>
                </a:solidFill>
              </a:rPr>
              <a:t>) that needs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m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251523" y="3717037"/>
            <a:ext cx="8837711" cy="187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43" y="1343145"/>
            <a:ext cx="9619668" cy="2315581"/>
          </a:xfrm>
          <a:prstGeom prst="rect">
            <a:avLst/>
          </a:prstGeom>
          <a:effectLst>
            <a:glow rad="63500">
              <a:srgbClr val="C00000">
                <a:alpha val="40000"/>
              </a:srgbClr>
            </a:glo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61" y="5418000"/>
            <a:ext cx="1952543" cy="1440000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99" y="171581"/>
            <a:ext cx="2967308" cy="970046"/>
          </a:xfrm>
          <a:prstGeom prst="rect">
            <a:avLst/>
          </a:prstGeom>
        </p:spPr>
      </p:pic>
      <p:sp>
        <p:nvSpPr>
          <p:cNvPr id="13" name="標題 24"/>
          <p:cNvSpPr>
            <a:spLocks noGrp="1"/>
          </p:cNvSpPr>
          <p:nvPr>
            <p:ph type="title"/>
          </p:nvPr>
        </p:nvSpPr>
        <p:spPr>
          <a:xfrm>
            <a:off x="1817914" y="1601366"/>
            <a:ext cx="8904513" cy="1539306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8" name="標題 24"/>
          <p:cNvSpPr txBox="1">
            <a:spLocks/>
          </p:cNvSpPr>
          <p:nvPr/>
        </p:nvSpPr>
        <p:spPr>
          <a:xfrm>
            <a:off x="1460335" y="3600416"/>
            <a:ext cx="9016044" cy="2282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王泰期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國家高速網路與計算中心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資料科技組 副研究員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3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29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606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66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978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267" y="188913"/>
            <a:ext cx="2175933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sz="quarter" idx="13"/>
          </p:nvPr>
        </p:nvSpPr>
        <p:spPr>
          <a:xfrm>
            <a:off x="624416" y="1340768"/>
            <a:ext cx="11008255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>
          <a:xfrm>
            <a:off x="9012767" y="635635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5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933332" y="6536531"/>
            <a:ext cx="318993" cy="228028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29373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7_只有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344093" y="6587412"/>
            <a:ext cx="2844800" cy="255366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92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Section Title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01184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612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24"/>
          <p:cNvSpPr>
            <a:spLocks noGrp="1"/>
          </p:cNvSpPr>
          <p:nvPr>
            <p:ph type="title"/>
          </p:nvPr>
        </p:nvSpPr>
        <p:spPr>
          <a:xfrm>
            <a:off x="1817914" y="1601366"/>
            <a:ext cx="8904513" cy="1539306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39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15834"/>
            <a:ext cx="12192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19" y="107273"/>
            <a:ext cx="11022365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839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02A2C25-1372-4CC5-9A8A-448B77B6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199002" y="96568"/>
            <a:ext cx="2329940" cy="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4289"/>
            <a:ext cx="6096000" cy="39627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457833"/>
            <a:ext cx="6035644" cy="3923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78184" y="6481225"/>
            <a:ext cx="76808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fld id="{CA460D49-2AB9-420C-8592-7DE9AB1FCD23}" type="slidenum">
              <a:rPr lang="zh-TW" altLang="en-US" sz="1800" b="1" smtClean="0">
                <a:solidFill>
                  <a:schemeClr val="bg1"/>
                </a:solidFill>
              </a:rPr>
              <a:pPr algn="l"/>
              <a:t>‹#›</a:t>
            </a:fld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71640" y="6484694"/>
            <a:ext cx="192021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r"/>
            <a:r>
              <a:rPr lang="en-US" altLang="zh-TW" sz="1800" dirty="0">
                <a:solidFill>
                  <a:schemeClr val="bg1"/>
                </a:solidFill>
              </a:rPr>
              <a:t>Tai-Chi Wang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pic>
        <p:nvPicPr>
          <p:cNvPr id="18" name="圖片 17" descr="畫面剪輯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5" y="22515"/>
            <a:ext cx="1910495" cy="342367"/>
          </a:xfrm>
          <a:prstGeom prst="rect">
            <a:avLst/>
          </a:prstGeom>
        </p:spPr>
      </p:pic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92703"/>
            <a:ext cx="12183788" cy="70267"/>
          </a:xfrm>
          <a:prstGeom prst="rect">
            <a:avLst/>
          </a:prstGeom>
        </p:spPr>
      </p:pic>
      <p:sp>
        <p:nvSpPr>
          <p:cNvPr id="25" name="標題 24"/>
          <p:cNvSpPr>
            <a:spLocks noGrp="1"/>
          </p:cNvSpPr>
          <p:nvPr>
            <p:ph type="title"/>
          </p:nvPr>
        </p:nvSpPr>
        <p:spPr>
          <a:xfrm>
            <a:off x="8212" y="-34570"/>
            <a:ext cx="10972800" cy="943290"/>
          </a:xfrm>
        </p:spPr>
        <p:txBody>
          <a:bodyPr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11808884" cy="525621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12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15834"/>
            <a:ext cx="12192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19" y="107273"/>
            <a:ext cx="11022365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839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02A2C25-1372-4CC5-9A8A-448B77B6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199002" y="96568"/>
            <a:ext cx="2329940" cy="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訂版面配置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908720"/>
            <a:ext cx="12192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0" y="0"/>
            <a:ext cx="9264352" cy="90872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0" name="文字版面配置區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3400" indent="-342900">
              <a:buClr>
                <a:schemeClr val="tx2"/>
              </a:buClr>
              <a:buFont typeface="Wingdings" panose="05000000000000000000" pitchFamily="2" charset="2"/>
              <a:buChar char="n"/>
              <a:defRPr sz="2400"/>
            </a:lvl1pPr>
            <a:lvl2pPr marL="8064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►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9489733"/>
      </p:ext>
    </p:extLst>
  </p:cSld>
  <p:clrMapOvr>
    <a:masterClrMapping/>
  </p:clrMapOvr>
  <p:transition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4289"/>
            <a:ext cx="6096000" cy="39627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" y="6457833"/>
            <a:ext cx="6035644" cy="3923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78184" y="6481225"/>
            <a:ext cx="76808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fld id="{CA460D49-2AB9-420C-8592-7DE9AB1FCD23}" type="slidenum">
              <a:rPr lang="zh-TW" altLang="en-US" sz="1800" b="1" smtClean="0">
                <a:solidFill>
                  <a:schemeClr val="bg1"/>
                </a:solidFill>
              </a:rPr>
              <a:pPr algn="l"/>
              <a:t>‹#›</a:t>
            </a:fld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71640" y="6484694"/>
            <a:ext cx="192021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r"/>
            <a:r>
              <a:rPr lang="en-US" altLang="zh-TW" sz="1800" dirty="0">
                <a:solidFill>
                  <a:schemeClr val="bg1"/>
                </a:solidFill>
              </a:rPr>
              <a:t>Tai-Chi Wang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7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07435" y="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7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5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71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9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C921ABC-A78D-4651-8C44-6B3BA3D47E51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EB9EE693-21DD-4C11-89C1-F4CD0A87B2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0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0" y="1214422"/>
            <a:ext cx="12192000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4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.nchc.org.tw/2020/dasapply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Paper, Server, and Service with 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56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空間資料部分成果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995777"/>
            <a:ext cx="4502990" cy="2226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7" y="1271899"/>
            <a:ext cx="5805119" cy="48030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85" y="3384446"/>
            <a:ext cx="4220896" cy="23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6190962" cy="5256213"/>
          </a:xfrm>
        </p:spPr>
        <p:txBody>
          <a:bodyPr/>
          <a:lstStyle/>
          <a:p>
            <a:r>
              <a:rPr lang="zh-TW" altLang="en-US" dirty="0"/>
              <a:t>大多以二維矩陣紀錄點到點的邊</a:t>
            </a:r>
            <a:endParaRPr lang="en-US" altLang="zh-TW" dirty="0"/>
          </a:p>
          <a:p>
            <a:r>
              <a:rPr lang="zh-TW" altLang="en-US" dirty="0"/>
              <a:t>通常會進一步描述關聯性的強度</a:t>
            </a:r>
            <a:endParaRPr lang="en-US" altLang="zh-TW" dirty="0"/>
          </a:p>
          <a:p>
            <a:r>
              <a:rPr lang="zh-TW" altLang="en-US" dirty="0"/>
              <a:t>透過完整網絡的擷取與計算，可取得點與點之間的關係</a:t>
            </a:r>
            <a:endParaRPr lang="en-US" altLang="zh-TW" dirty="0"/>
          </a:p>
          <a:p>
            <a:r>
              <a:rPr lang="zh-TW" altLang="en-US" dirty="0"/>
              <a:t>依據點與點的關係定義距離</a:t>
            </a:r>
            <a:endParaRPr lang="en-US" altLang="zh-TW" dirty="0"/>
          </a:p>
          <a:p>
            <a:r>
              <a:rPr lang="zh-TW" altLang="en-US" dirty="0"/>
              <a:t>進一步可以定義群體與推薦機制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091" y="842817"/>
            <a:ext cx="5086737" cy="28562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496" y="3984849"/>
            <a:ext cx="4391925" cy="22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社會網絡使用情境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837317" cy="525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痛點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資料結構簡單</a:t>
            </a:r>
            <a:endParaRPr lang="en-US" altLang="zh-TW" dirty="0"/>
          </a:p>
          <a:p>
            <a:r>
              <a:rPr lang="zh-TW" altLang="en-US" dirty="0"/>
              <a:t>點與點關聯性複雜</a:t>
            </a:r>
            <a:endParaRPr lang="en-US" altLang="zh-TW" dirty="0"/>
          </a:p>
          <a:p>
            <a:r>
              <a:rPr lang="zh-TW" altLang="en-US" dirty="0"/>
              <a:t>資料量龐大</a:t>
            </a:r>
            <a:endParaRPr lang="en-US" altLang="zh-TW" dirty="0"/>
          </a:p>
          <a:p>
            <a:r>
              <a:rPr lang="zh-TW" altLang="en-US" dirty="0"/>
              <a:t>繪圖不易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領域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社會行為學</a:t>
            </a:r>
            <a:endParaRPr lang="en-US" altLang="zh-TW" dirty="0"/>
          </a:p>
          <a:p>
            <a:r>
              <a:rPr lang="zh-TW" altLang="en-US" dirty="0"/>
              <a:t>推薦系統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6082156" y="981076"/>
            <a:ext cx="5837317" cy="525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套件</a:t>
            </a:r>
            <a:r>
              <a:rPr lang="en-US" altLang="zh-TW" dirty="0"/>
              <a:t>:</a:t>
            </a:r>
          </a:p>
          <a:p>
            <a:pPr>
              <a:lnSpc>
                <a:spcPct val="120000"/>
              </a:lnSpc>
            </a:pPr>
            <a:r>
              <a:rPr lang="en-US" altLang="zh-TW" dirty="0" err="1"/>
              <a:t>igraph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81252" y="52358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http://pablobarbera.com/big-data-upf/html/02a-networks-intro-visualization.html</a:t>
            </a:r>
          </a:p>
        </p:txBody>
      </p:sp>
      <p:sp>
        <p:nvSpPr>
          <p:cNvPr id="6" name="矩形 5"/>
          <p:cNvSpPr/>
          <p:nvPr/>
        </p:nvSpPr>
        <p:spPr>
          <a:xfrm>
            <a:off x="6000694" y="5882180"/>
            <a:ext cx="581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https://www.jessesadler.com/post/network-analysis-with-r/</a:t>
            </a:r>
          </a:p>
        </p:txBody>
      </p:sp>
    </p:spTree>
    <p:extLst>
      <p:ext uri="{BB962C8B-B14F-4D97-AF65-F5344CB8AC3E}">
        <p14:creationId xmlns:p14="http://schemas.microsoft.com/office/powerpoint/2010/main" val="65192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社會網絡資料實做案例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2897254"/>
            <a:ext cx="3556696" cy="4169592"/>
          </a:xfrm>
        </p:spPr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karate data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178052" y="2897254"/>
            <a:ext cx="3556696" cy="416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處理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計算節點的中心性</a:t>
            </a:r>
            <a:endParaRPr lang="en-US" altLang="zh-TW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8201411" y="2897254"/>
            <a:ext cx="3556696" cy="416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展示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igraph</a:t>
            </a:r>
            <a:r>
              <a:rPr lang="en-US" altLang="zh-TW" dirty="0"/>
              <a:t> plot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6562" y="1738277"/>
            <a:ext cx="11384692" cy="7306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我想要找到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karate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中最重要的點</a:t>
            </a:r>
          </a:p>
        </p:txBody>
      </p:sp>
    </p:spTree>
    <p:extLst>
      <p:ext uri="{BB962C8B-B14F-4D97-AF65-F5344CB8AC3E}">
        <p14:creationId xmlns:p14="http://schemas.microsoft.com/office/powerpoint/2010/main" val="2715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62A0B99B-A0E0-9E43-B34C-A82F5DB6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讀取網絡資料並繪圖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1697B42-9BBC-BB49-ABFE-18EBFCC7C2F6}"/>
              </a:ext>
            </a:extLst>
          </p:cNvPr>
          <p:cNvSpPr/>
          <p:nvPr/>
        </p:nvSpPr>
        <p:spPr>
          <a:xfrm>
            <a:off x="159834" y="1098615"/>
            <a:ext cx="6096000" cy="954107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igraph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make_graph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"Zachary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endParaRPr lang="en-US" altLang="zh-TW" sz="2000" b="1" kern="100" dirty="0">
              <a:solidFill>
                <a:srgbClr val="00008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" y="3107866"/>
            <a:ext cx="5967589" cy="22998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94232" y="1098615"/>
            <a:ext cx="1838965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59" y="1828701"/>
            <a:ext cx="4910433" cy="41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網絡中心性的重要指標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42" y="790134"/>
            <a:ext cx="10990476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3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BC48D0E-7796-0244-A26A-5C8876F6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計算網絡中</a:t>
            </a:r>
            <a:r>
              <a:rPr kumimoji="1" lang="zh-TW" altLang="en-US" dirty="0" smtClean="0"/>
              <a:t>心性並繪圖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B617433-8C4E-7D4C-BCDB-A68EFF738367}"/>
              </a:ext>
            </a:extLst>
          </p:cNvPr>
          <p:cNvSpPr/>
          <p:nvPr/>
        </p:nvSpPr>
        <p:spPr>
          <a:xfrm>
            <a:off x="8213" y="757891"/>
            <a:ext cx="7684060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degree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betweenness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directed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closeness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karate,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</a:rPr>
              <a:t>"total"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BA7209B-A6EE-C54D-895E-74E5069D9B0F}"/>
              </a:ext>
            </a:extLst>
          </p:cNvPr>
          <p:cNvSpPr/>
          <p:nvPr/>
        </p:nvSpPr>
        <p:spPr>
          <a:xfrm>
            <a:off x="8211" y="1681221"/>
            <a:ext cx="7684061" cy="313932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rep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1.5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rep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1.5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expression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8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9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14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16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18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19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20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25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26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27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28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29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30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32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V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 smtClean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33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34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degree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*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dg,ties.method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"first"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</a:rPr>
              <a:t>rev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heat.colors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</a:rPr>
              <a:t>max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)))[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drank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zh-TW" altLang="zh-TW" dirty="0"/>
              <a:t>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D2AA2F9-0804-F648-A9E8-20BA2F2B92CB}"/>
              </a:ext>
            </a:extLst>
          </p:cNvPr>
          <p:cNvSpPr/>
          <p:nvPr/>
        </p:nvSpPr>
        <p:spPr>
          <a:xfrm>
            <a:off x="8212" y="4715880"/>
            <a:ext cx="7684061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"./data/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layoutkarate.csv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804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%&gt;%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as.matrix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vlabel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vertex.label.dist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vd,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karate,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vertex.shape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"circle"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drank,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vertex.label.cex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,edge.width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vertex.color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vc,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layout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l,add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2273" y="1681221"/>
            <a:ext cx="4281880" cy="41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2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E10341-093E-AC4F-9F8F-C263D9DE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83FED156-3655-9141-8313-B5CE0BDE2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119187"/>
            <a:ext cx="10944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社會網絡分析成果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5" y="845331"/>
            <a:ext cx="8080032" cy="53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1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7282927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Server: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建模與資料串接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53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與我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7"/>
            <a:ext cx="11808884" cy="1826670"/>
          </a:xfrm>
        </p:spPr>
        <p:txBody>
          <a:bodyPr>
            <a:normAutofit/>
          </a:bodyPr>
          <a:lstStyle/>
          <a:p>
            <a:r>
              <a:rPr lang="zh-TW" altLang="en-US" dirty="0"/>
              <a:t>政大統計博士</a:t>
            </a:r>
            <a:r>
              <a:rPr lang="en-US" altLang="zh-TW" dirty="0"/>
              <a:t>/</a:t>
            </a:r>
            <a:r>
              <a:rPr lang="zh-TW" altLang="en-US" dirty="0"/>
              <a:t>中研院統計所博士後</a:t>
            </a:r>
            <a:r>
              <a:rPr lang="en-US" altLang="zh-TW" dirty="0"/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計算與繪圖</a:t>
            </a:r>
            <a:endParaRPr lang="en-US" altLang="zh-TW" dirty="0"/>
          </a:p>
          <a:p>
            <a:r>
              <a:rPr lang="zh-TW" altLang="en-US" dirty="0"/>
              <a:t>國網中心助研究員</a:t>
            </a:r>
            <a:r>
              <a:rPr lang="en-US" altLang="zh-TW" dirty="0"/>
              <a:t>: </a:t>
            </a:r>
            <a:r>
              <a:rPr lang="zh-TW" altLang="en-US" dirty="0"/>
              <a:t>建模與資料串接</a:t>
            </a:r>
            <a:endParaRPr lang="en-US" altLang="zh-TW" dirty="0"/>
          </a:p>
          <a:p>
            <a:r>
              <a:rPr lang="zh-TW" altLang="en-US" dirty="0"/>
              <a:t>國網中心副研究員</a:t>
            </a:r>
            <a:r>
              <a:rPr lang="en-US" altLang="zh-TW" dirty="0"/>
              <a:t>:</a:t>
            </a:r>
            <a:r>
              <a:rPr lang="zh-TW" altLang="en-US" dirty="0"/>
              <a:t> 跨團隊合作與提供服務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093634055"/>
              </p:ext>
            </p:extLst>
          </p:nvPr>
        </p:nvGraphicFramePr>
        <p:xfrm>
          <a:off x="0" y="2807747"/>
          <a:ext cx="12283126" cy="348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78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Server: </a:t>
            </a:r>
            <a:r>
              <a:rPr lang="zh-TW" altLang="en-US" dirty="0"/>
              <a:t>將資料計算後導回資料庫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821037" y="670239"/>
            <a:ext cx="8521702" cy="5418667"/>
            <a:chOff x="2032000" y="719666"/>
            <a:chExt cx="8521702" cy="5418667"/>
          </a:xfrm>
        </p:grpSpPr>
        <p:sp>
          <p:nvSpPr>
            <p:cNvPr id="9" name="迴轉箭號 8"/>
            <p:cNvSpPr/>
            <p:nvPr/>
          </p:nvSpPr>
          <p:spPr>
            <a:xfrm rot="10800000" flipH="1">
              <a:off x="3295136" y="5058032"/>
              <a:ext cx="5692346" cy="1013254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13" name="資料庫圖表 12"/>
            <p:cNvGraphicFramePr/>
            <p:nvPr>
              <p:extLst>
                <p:ext uri="{D42A27DB-BD31-4B8C-83A1-F6EECF244321}">
                  <p14:modId xmlns:p14="http://schemas.microsoft.com/office/powerpoint/2010/main" val="765051310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向右箭號 7"/>
            <p:cNvSpPr/>
            <p:nvPr/>
          </p:nvSpPr>
          <p:spPr>
            <a:xfrm>
              <a:off x="4522573" y="2916195"/>
              <a:ext cx="362465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 rot="10800000">
              <a:off x="4497859" y="3822831"/>
              <a:ext cx="362465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向右箭號 18"/>
            <p:cNvSpPr/>
            <p:nvPr/>
          </p:nvSpPr>
          <p:spPr>
            <a:xfrm>
              <a:off x="10191237" y="3547675"/>
              <a:ext cx="362465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39" y="2265405"/>
            <a:ext cx="2564540" cy="25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95" y="-76798"/>
            <a:ext cx="7696597" cy="943290"/>
          </a:xfrm>
        </p:spPr>
        <p:txBody>
          <a:bodyPr/>
          <a:lstStyle/>
          <a:p>
            <a:r>
              <a:rPr lang="zh-TW" altLang="en-US" dirty="0"/>
              <a:t>應用案例</a:t>
            </a:r>
            <a:r>
              <a:rPr lang="en-US" altLang="zh-TW" dirty="0"/>
              <a:t>:</a:t>
            </a:r>
            <a:r>
              <a:rPr lang="zh-TW" altLang="en-US" dirty="0"/>
              <a:t> 溫度監控系統研究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1"/>
            <a:ext cx="603441" cy="6034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0456" y="813502"/>
            <a:ext cx="774720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2232" y="813502"/>
            <a:ext cx="774720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344" y="815787"/>
            <a:ext cx="774720" cy="720000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1813928" y="2343305"/>
            <a:ext cx="1366486" cy="1037778"/>
            <a:chOff x="539161" y="5252676"/>
            <a:chExt cx="1366486" cy="103777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161" y="5252676"/>
              <a:ext cx="1366486" cy="1037778"/>
            </a:xfrm>
            <a:prstGeom prst="rect">
              <a:avLst/>
            </a:prstGeom>
          </p:spPr>
        </p:pic>
        <p:pic>
          <p:nvPicPr>
            <p:cNvPr id="13" name="Picture 39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1143485" y="5641341"/>
              <a:ext cx="411687" cy="3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字方塊 13"/>
          <p:cNvSpPr txBox="1"/>
          <p:nvPr/>
        </p:nvSpPr>
        <p:spPr>
          <a:xfrm>
            <a:off x="1624582" y="16625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製造端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593512" y="2019572"/>
            <a:ext cx="9392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/>
              <a:t>監控</a:t>
            </a: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2999253" y="1491971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3732108" y="1491971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4538791" y="1473323"/>
            <a:ext cx="2767" cy="35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999250" y="1847213"/>
            <a:ext cx="153953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969" y="2343500"/>
            <a:ext cx="803520" cy="720000"/>
          </a:xfrm>
          <a:prstGeom prst="rect">
            <a:avLst/>
          </a:prstGeom>
        </p:spPr>
      </p:pic>
      <p:cxnSp>
        <p:nvCxnSpPr>
          <p:cNvPr id="26" name="弧形接點 25"/>
          <p:cNvCxnSpPr>
            <a:endCxn id="21" idx="0"/>
          </p:cNvCxnSpPr>
          <p:nvPr/>
        </p:nvCxnSpPr>
        <p:spPr>
          <a:xfrm rot="16200000" flipH="1">
            <a:off x="3571241" y="1986015"/>
            <a:ext cx="523042" cy="1919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3402" y="2343500"/>
            <a:ext cx="441391" cy="720000"/>
          </a:xfrm>
          <a:prstGeom prst="rect">
            <a:avLst/>
          </a:prstGeom>
        </p:spPr>
      </p:pic>
      <p:cxnSp>
        <p:nvCxnSpPr>
          <p:cNvPr id="34" name="直線單箭頭接點 33"/>
          <p:cNvCxnSpPr>
            <a:stCxn id="21" idx="1"/>
            <a:endCxn id="7" idx="3"/>
          </p:cNvCxnSpPr>
          <p:nvPr/>
        </p:nvCxnSpPr>
        <p:spPr>
          <a:xfrm flipH="1">
            <a:off x="3180417" y="2703500"/>
            <a:ext cx="346555" cy="15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039824" y="1216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外部服務端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154031" y="1576967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分析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9154031" y="1988114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建模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9154030" y="2373985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預測</a:t>
            </a:r>
          </a:p>
        </p:txBody>
      </p:sp>
      <p:cxnSp>
        <p:nvCxnSpPr>
          <p:cNvPr id="37" name="直線單箭頭接點 36"/>
          <p:cNvCxnSpPr>
            <a:stCxn id="32" idx="3"/>
          </p:cNvCxnSpPr>
          <p:nvPr/>
        </p:nvCxnSpPr>
        <p:spPr>
          <a:xfrm flipV="1">
            <a:off x="4704790" y="2683910"/>
            <a:ext cx="1679534" cy="19593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57" y="1586987"/>
            <a:ext cx="720000" cy="72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78" y="1473320"/>
            <a:ext cx="720000" cy="7200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2" y="2343500"/>
            <a:ext cx="720000" cy="72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77" y="1600148"/>
            <a:ext cx="720000" cy="720000"/>
          </a:xfrm>
          <a:prstGeom prst="rect">
            <a:avLst/>
          </a:prstGeom>
        </p:spPr>
      </p:pic>
      <p:pic>
        <p:nvPicPr>
          <p:cNvPr id="48" name="Picture 3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88" y="2357446"/>
            <a:ext cx="1334247" cy="7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直線單箭頭接點 46"/>
          <p:cNvCxnSpPr/>
          <p:nvPr/>
        </p:nvCxnSpPr>
        <p:spPr>
          <a:xfrm flipV="1">
            <a:off x="4896952" y="2683991"/>
            <a:ext cx="1487372" cy="1448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9154029" y="2775800"/>
            <a:ext cx="11104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視覺化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59" y="3197523"/>
            <a:ext cx="3330139" cy="3330139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3" y="3231456"/>
            <a:ext cx="3232200" cy="32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38" grpId="0"/>
      <p:bldP spid="39" grpId="0" animBg="1"/>
      <p:bldP spid="40" grpId="0" animBg="1"/>
      <p:bldP spid="41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Q1:</a:t>
            </a:r>
            <a:r>
              <a:rPr lang="zh-TW" altLang="en-US" dirty="0"/>
              <a:t> 如何即時與資料庫溝通</a:t>
            </a:r>
            <a:r>
              <a:rPr lang="en-US" altLang="zh-TW" dirty="0"/>
              <a:t>-</a:t>
            </a:r>
            <a:r>
              <a:rPr lang="en-US" altLang="zh-TW" dirty="0" err="1"/>
              <a:t>RMySQL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R</a:t>
            </a:r>
            <a:r>
              <a:rPr lang="zh-TW" altLang="en-US" dirty="0"/>
              <a:t>來連接資料庫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R</a:t>
            </a:r>
            <a:r>
              <a:rPr lang="zh-TW" altLang="en-US" dirty="0"/>
              <a:t>來讀寫資料庫</a:t>
            </a:r>
            <a:endParaRPr lang="en-US" altLang="zh-TW" dirty="0"/>
          </a:p>
          <a:p>
            <a:r>
              <a:rPr lang="zh-TW" altLang="en-US" dirty="0"/>
              <a:t>處理中文的設定</a:t>
            </a:r>
            <a:endParaRPr lang="en-US" altLang="zh-TW" dirty="0"/>
          </a:p>
          <a:p>
            <a:r>
              <a:rPr lang="zh-TW" altLang="en-US" dirty="0"/>
              <a:t>需要資料庫管理軟體</a:t>
            </a:r>
            <a:endParaRPr lang="en-US" altLang="zh-TW" dirty="0"/>
          </a:p>
          <a:p>
            <a:pPr lvl="1"/>
            <a:r>
              <a:rPr lang="zh-TW" altLang="en-US" dirty="0"/>
              <a:t>推薦</a:t>
            </a:r>
            <a:r>
              <a:rPr lang="en-US" altLang="zh-TW" dirty="0" err="1"/>
              <a:t>Navicat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22455" y="6124979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https://www.itread01.com/content/1494903795.html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30" y="981076"/>
            <a:ext cx="7245797" cy="50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A36066-78AB-B24E-9204-DBAEAB82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/>
              <a:t>建立資料庫連線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78B300A-1AEC-6F46-B976-EDA52FBB906E}"/>
              </a:ext>
            </a:extLst>
          </p:cNvPr>
          <p:cNvSpPr/>
          <p:nvPr/>
        </p:nvSpPr>
        <p:spPr>
          <a:xfrm>
            <a:off x="293648" y="1178455"/>
            <a:ext cx="10141823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"../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sql_config_twcc.txt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     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stringsAsFactors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v1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096BE47-85AD-B942-A080-3EB1CBC7FF7F}"/>
              </a:ext>
            </a:extLst>
          </p:cNvPr>
          <p:cNvSpPr/>
          <p:nvPr/>
        </p:nvSpPr>
        <p:spPr>
          <a:xfrm>
            <a:off x="293649" y="2371520"/>
            <a:ext cx="10141822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RMySQL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dbConnect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dbname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username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password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host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,port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dbListTables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804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35682E-A95E-FA4C-86C7-5D3F1D3A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/>
              <a:t>資料庫操作與</a:t>
            </a:r>
            <a:r>
              <a:rPr kumimoji="1" lang="zh-TW" altLang="en-US" dirty="0" smtClean="0"/>
              <a:t>編碼</a:t>
            </a:r>
            <a:r>
              <a:rPr kumimoji="1" lang="zh-TW" altLang="en-US" dirty="0" smtClean="0"/>
              <a:t>問題</a:t>
            </a:r>
            <a:r>
              <a:rPr kumimoji="1" lang="en-US" altLang="zh-TW" dirty="0" smtClean="0"/>
              <a:t>(window)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33298C6-4BFC-D04C-A671-93DD2EABE8BF}"/>
              </a:ext>
            </a:extLst>
          </p:cNvPr>
          <p:cNvSpPr/>
          <p:nvPr/>
        </p:nvSpPr>
        <p:spPr>
          <a:xfrm>
            <a:off x="122665" y="762694"/>
            <a:ext cx="5901064" cy="193899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Read and Write table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mtcars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20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mtcars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sz="20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"iris"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iris, overwrite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dbListTables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sz="20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60" y="768883"/>
            <a:ext cx="5353050" cy="1019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77" y="3858919"/>
            <a:ext cx="3171825" cy="1990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1312" y="3975589"/>
            <a:ext cx="5852417" cy="95410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Deal with Chinese 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5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 </a:t>
            </a:r>
            <a:r>
              <a:rPr kumimoji="1" lang="zh-TW" altLang="en-US" dirty="0" smtClean="0"/>
              <a:t>編碼問題</a:t>
            </a:r>
            <a:r>
              <a:rPr kumimoji="1" lang="en-US" altLang="zh-TW" dirty="0" smtClean="0"/>
              <a:t>(window)</a:t>
            </a:r>
            <a:r>
              <a:rPr kumimoji="1" lang="zh-TW" altLang="en-US" dirty="0" smtClean="0"/>
              <a:t>解決方案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983" y="908720"/>
            <a:ext cx="6096000" cy="1754326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set names 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'SET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big5'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character_set_database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'big5'"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dbReadTable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983" y="3010691"/>
            <a:ext cx="6096000" cy="2062103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names big5"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dbSendQuery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"set 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character_set_database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'big5'"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testdata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data.frame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"3"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name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zh-TW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大強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con,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iduser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testdata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append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row.names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13" y="908720"/>
            <a:ext cx="2428875" cy="12001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983" y="5420439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remember to disconnect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dbDisconnect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Q2:</a:t>
            </a:r>
            <a:r>
              <a:rPr lang="zh-TW" altLang="en-US" dirty="0"/>
              <a:t> 如何將資料存成檔案</a:t>
            </a:r>
            <a:r>
              <a:rPr lang="en-US" altLang="zh-TW" dirty="0"/>
              <a:t>-aws.s3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6530242" cy="5256213"/>
          </a:xfrm>
        </p:spPr>
        <p:txBody>
          <a:bodyPr/>
          <a:lstStyle/>
          <a:p>
            <a:r>
              <a:rPr lang="zh-TW" altLang="en-US" dirty="0"/>
              <a:t>通常資料量多的情形，不建議直接寫入資料庫</a:t>
            </a:r>
            <a:endParaRPr lang="en-US" altLang="zh-TW" dirty="0"/>
          </a:p>
          <a:p>
            <a:r>
              <a:rPr lang="zh-TW" altLang="en-US" dirty="0"/>
              <a:t>可存放於</a:t>
            </a:r>
            <a:r>
              <a:rPr lang="en-US" altLang="zh-TW" dirty="0"/>
              <a:t>s3</a:t>
            </a:r>
            <a:r>
              <a:rPr lang="zh-TW" altLang="en-US" dirty="0"/>
              <a:t>作為冷資料的倉儲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R</a:t>
            </a:r>
            <a:r>
              <a:rPr lang="zh-TW" altLang="en-US" dirty="0"/>
              <a:t>使用</a:t>
            </a:r>
            <a:r>
              <a:rPr lang="en-US" altLang="zh-TW" dirty="0"/>
              <a:t>aws.s3</a:t>
            </a:r>
          </a:p>
          <a:p>
            <a:pPr lvl="1"/>
            <a:r>
              <a:rPr lang="zh-TW" altLang="en-US" dirty="0"/>
              <a:t>若使用非</a:t>
            </a:r>
            <a:r>
              <a:rPr lang="en-US" altLang="zh-TW" dirty="0" err="1"/>
              <a:t>aws</a:t>
            </a:r>
            <a:r>
              <a:rPr lang="zh-TW" altLang="en-US" dirty="0"/>
              <a:t>的</a:t>
            </a:r>
            <a:r>
              <a:rPr lang="en-US" altLang="zh-TW" dirty="0"/>
              <a:t>s3</a:t>
            </a:r>
            <a:r>
              <a:rPr lang="zh-TW" altLang="en-US" dirty="0"/>
              <a:t>，只能使用舊版的套件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https://cran.r-project.org/src/contrib/Archive/aws.s3/aws.s3_0.3.12.1.tar.gz</a:t>
            </a:r>
          </a:p>
          <a:p>
            <a:r>
              <a:rPr lang="zh-TW" altLang="en-US" dirty="0"/>
              <a:t>需要</a:t>
            </a:r>
            <a:r>
              <a:rPr lang="en-US" altLang="zh-TW" dirty="0"/>
              <a:t>S3</a:t>
            </a:r>
            <a:r>
              <a:rPr lang="zh-TW" altLang="en-US" dirty="0"/>
              <a:t>管理工具</a:t>
            </a:r>
            <a:r>
              <a:rPr lang="en-US" altLang="zh-TW" dirty="0"/>
              <a:t>-S3</a:t>
            </a:r>
            <a:r>
              <a:rPr lang="zh-TW" altLang="en-US" dirty="0"/>
              <a:t> </a:t>
            </a:r>
            <a:r>
              <a:rPr lang="en-US" altLang="zh-TW" dirty="0"/>
              <a:t>Browser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07" y="1065229"/>
            <a:ext cx="5000467" cy="37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5F6FCF-5C1F-8B42-9983-D9A4121F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R:</a:t>
            </a:r>
            <a:r>
              <a:rPr kumimoji="1" lang="zh-TW" altLang="en-US" dirty="0"/>
              <a:t> 連接</a:t>
            </a:r>
            <a:r>
              <a:rPr kumimoji="1" lang="en-US" altLang="zh-TW" dirty="0"/>
              <a:t>TWCC S3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5AD8C5D-92F6-5D4B-A1A0-BE514DE92275}"/>
              </a:ext>
            </a:extLst>
          </p:cNvPr>
          <p:cNvSpPr/>
          <p:nvPr/>
        </p:nvSpPr>
        <p:spPr>
          <a:xfrm>
            <a:off x="159835" y="908720"/>
            <a:ext cx="6410647" cy="175432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zh-TW" altLang="en-US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設定</a:t>
            </a:r>
            <a:r>
              <a:rPr lang="en-US" altLang="zh-TW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</a:t>
            </a:r>
            <a:r>
              <a:rPr lang="zh-TW" altLang="en-US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連</a:t>
            </a:r>
            <a:r>
              <a:rPr lang="zh-TW" altLang="en-US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線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/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s3key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fread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“../</a:t>
            </a:r>
            <a:r>
              <a:rPr lang="en-US" altLang="zh-TW" kern="0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dbconfig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/s3.txt”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b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zh-TW" altLang="en-US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header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,stringsAsFactors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FALSE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Sys.setenv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"AWS_S3_ENDPOINT"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"s3.twcc.ai"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"AWS_ACCESS_KEY_ID"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s3key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"AWS_SECRET_ACCESS_KEY"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s3key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A7521A2-6796-5443-B0D9-1C67FB2257B4}"/>
              </a:ext>
            </a:extLst>
          </p:cNvPr>
          <p:cNvSpPr/>
          <p:nvPr/>
        </p:nvSpPr>
        <p:spPr>
          <a:xfrm>
            <a:off x="159834" y="2996946"/>
            <a:ext cx="6410647" cy="123110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20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dbWriteTable</a:t>
            </a:r>
            <a:r>
              <a:rPr lang="en-US" altLang="zh-TW" sz="20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names </a:t>
            </a:r>
            <a:r>
              <a:rPr lang="en-US" altLang="zh-TW" sz="20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big5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smtClean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"aws.s3"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bucketlist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get_bucket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"tutorial</a:t>
            </a:r>
            <a:r>
              <a:rPr lang="en-US" altLang="zh-TW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1D379D1-A2CD-8B4A-AC39-974F7EFA4D95}"/>
              </a:ext>
            </a:extLst>
          </p:cNvPr>
          <p:cNvSpPr/>
          <p:nvPr/>
        </p:nvSpPr>
        <p:spPr>
          <a:xfrm>
            <a:off x="159835" y="5387301"/>
            <a:ext cx="6410647" cy="6463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s3_iris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s3read_using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read.csv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US" altLang="zh-TW" kern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object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kern="0" dirty="0">
                <a:solidFill>
                  <a:srgbClr val="808080"/>
                </a:solidFill>
                <a:latin typeface="Courier New" panose="02070309020205020404" pitchFamily="49" charset="0"/>
              </a:rPr>
              <a:t>"s3://tutorial/iris.csv"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697" y="4359948"/>
            <a:ext cx="5217049" cy="18444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97" y="2885027"/>
            <a:ext cx="4467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Q3:</a:t>
            </a:r>
            <a:r>
              <a:rPr lang="zh-TW" altLang="en-US" dirty="0"/>
              <a:t> 如何設定排程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11735027" cy="5256213"/>
          </a:xfrm>
        </p:spPr>
        <p:txBody>
          <a:bodyPr/>
          <a:lstStyle/>
          <a:p>
            <a:r>
              <a:rPr lang="zh-TW" altLang="en-US" dirty="0"/>
              <a:t>先於</a:t>
            </a:r>
            <a:r>
              <a:rPr lang="en-US" altLang="zh-TW" dirty="0"/>
              <a:t>RMD</a:t>
            </a:r>
            <a:r>
              <a:rPr lang="zh-TW" altLang="en-US" dirty="0"/>
              <a:t>撰寫草稿測試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RMD</a:t>
            </a:r>
            <a:r>
              <a:rPr lang="zh-TW" altLang="en-US" dirty="0"/>
              <a:t>改寫為</a:t>
            </a:r>
            <a:r>
              <a:rPr lang="en-US" altLang="zh-TW" dirty="0"/>
              <a:t>R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寫好</a:t>
            </a:r>
            <a:r>
              <a:rPr lang="en-US" altLang="zh-TW" dirty="0"/>
              <a:t>.bat</a:t>
            </a:r>
            <a:r>
              <a:rPr lang="zh-TW" altLang="en-US" dirty="0"/>
              <a:t>程序</a:t>
            </a:r>
            <a:endParaRPr lang="en-US" altLang="zh-TW" dirty="0"/>
          </a:p>
          <a:p>
            <a:pPr lvl="1"/>
            <a:r>
              <a:rPr lang="en-US" altLang="zh-TW" dirty="0"/>
              <a:t>R CMD BATCH </a:t>
            </a:r>
            <a:r>
              <a:rPr lang="en-US" altLang="zh-TW" dirty="0" err="1" smtClean="0"/>
              <a:t>schedule_test.R</a:t>
            </a:r>
            <a:r>
              <a:rPr lang="en-US" altLang="zh-TW" dirty="0" smtClean="0"/>
              <a:t> </a:t>
            </a:r>
            <a:r>
              <a:rPr lang="en-US" altLang="zh-TW" dirty="0"/>
              <a:t>./</a:t>
            </a:r>
            <a:r>
              <a:rPr lang="en-US" altLang="zh-TW" dirty="0"/>
              <a:t>output/</a:t>
            </a:r>
            <a:r>
              <a:rPr lang="en-US" altLang="zh-TW" dirty="0" err="1"/>
              <a:t>schedule_test.Rout</a:t>
            </a:r>
            <a:endParaRPr lang="en-US" altLang="zh-TW" dirty="0"/>
          </a:p>
          <a:p>
            <a:pPr lvl="1"/>
            <a:r>
              <a:rPr lang="zh-TW" altLang="en-US" dirty="0"/>
              <a:t>可以另外帶參數，透過在</a:t>
            </a:r>
            <a:r>
              <a:rPr lang="en-US" altLang="zh-TW" dirty="0"/>
              <a:t>R</a:t>
            </a:r>
            <a:r>
              <a:rPr lang="zh-TW" altLang="en-US" dirty="0"/>
              <a:t>檔中撰寫</a:t>
            </a:r>
            <a:r>
              <a:rPr lang="en-US" altLang="zh-TW" dirty="0" err="1"/>
              <a:t>commandArgs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en-US" altLang="zh-TW" dirty="0" err="1"/>
              <a:t>Rscript</a:t>
            </a:r>
            <a:r>
              <a:rPr lang="en-US" altLang="zh-TW" dirty="0"/>
              <a:t> my_script2.R --</a:t>
            </a:r>
            <a:r>
              <a:rPr lang="en-US" altLang="zh-TW" dirty="0" err="1"/>
              <a:t>args</a:t>
            </a:r>
            <a:r>
              <a:rPr lang="en-US" altLang="zh-TW" dirty="0"/>
              <a:t> 2 3 4</a:t>
            </a:r>
          </a:p>
          <a:p>
            <a:r>
              <a:rPr lang="zh-TW" altLang="en-US" dirty="0"/>
              <a:t>於</a:t>
            </a:r>
            <a:r>
              <a:rPr lang="en-US" altLang="zh-TW" dirty="0"/>
              <a:t>windows</a:t>
            </a:r>
            <a:r>
              <a:rPr lang="zh-TW" altLang="en-US" dirty="0"/>
              <a:t>工作排程器設定排程或於</a:t>
            </a:r>
            <a:r>
              <a:rPr lang="en-US" altLang="zh-TW" dirty="0" err="1"/>
              <a:t>linux</a:t>
            </a:r>
            <a:r>
              <a:rPr lang="zh-TW" altLang="en-US" dirty="0"/>
              <a:t>使用</a:t>
            </a:r>
            <a:r>
              <a:rPr lang="en-US" altLang="zh-TW" dirty="0" err="1"/>
              <a:t>crontab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19914" y="5940313"/>
            <a:ext cx="610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https://jbhender.github.io/Stats506/F17/BatchComputing.html</a:t>
            </a:r>
          </a:p>
        </p:txBody>
      </p:sp>
    </p:spTree>
    <p:extLst>
      <p:ext uri="{BB962C8B-B14F-4D97-AF65-F5344CB8AC3E}">
        <p14:creationId xmlns:p14="http://schemas.microsoft.com/office/powerpoint/2010/main" val="370682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排程案例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4841" y="989814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基本執行檔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841" y="1316005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841" y="2285975"/>
            <a:ext cx="6096000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80FF"/>
                </a:solidFill>
                <a:latin typeface="Courier New" panose="02070309020205020404" pitchFamily="49" charset="0"/>
              </a:rPr>
              <a:t>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</a:rPr>
              <a:t> CMD BATCH D:\Git\TKUtalk\schedule_test.r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4841" y="1999055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841" y="2757507"/>
            <a:ext cx="1857081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14" name="矩形 13"/>
          <p:cNvSpPr/>
          <p:nvPr/>
        </p:nvSpPr>
        <p:spPr>
          <a:xfrm>
            <a:off x="84841" y="3002604"/>
            <a:ext cx="6096000" cy="2031325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commandArgs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TRUE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)){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eval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parse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[[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]]))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n, </a:t>
            </a: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mean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 , 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sd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print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841" y="5274288"/>
            <a:ext cx="1508289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檔帶參數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41" y="5613364"/>
            <a:ext cx="6096000" cy="646331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008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CMD BATCH "--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 m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 s</a:t>
            </a:r>
            <a:r>
              <a:rPr lang="en-US" altLang="zh-TW" b="1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5" D:\Git\TKUtalk\schedule_arg.r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54" y="908720"/>
            <a:ext cx="5705475" cy="174307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54" y="2651795"/>
            <a:ext cx="5240861" cy="19744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254" y="4635742"/>
            <a:ext cx="42195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6863379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Paper: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計算與繪圖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941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Q4:</a:t>
            </a:r>
            <a:r>
              <a:rPr lang="zh-TW" altLang="en-US" dirty="0"/>
              <a:t> 如何確認資料有即時產出</a:t>
            </a:r>
            <a:r>
              <a:rPr lang="en-US" altLang="zh-TW" dirty="0"/>
              <a:t>-Grafana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7"/>
            <a:ext cx="5779070" cy="2281108"/>
          </a:xfrm>
        </p:spPr>
        <p:txBody>
          <a:bodyPr/>
          <a:lstStyle/>
          <a:p>
            <a:r>
              <a:rPr lang="zh-TW" altLang="en-US" dirty="0"/>
              <a:t>可串接多樣資料庫</a:t>
            </a:r>
            <a:endParaRPr lang="en-US" altLang="zh-TW" dirty="0"/>
          </a:p>
          <a:p>
            <a:r>
              <a:rPr lang="zh-TW" altLang="en-US" dirty="0"/>
              <a:t>主要針對時序資料做監控</a:t>
            </a:r>
            <a:endParaRPr lang="en-US" altLang="zh-TW" dirty="0"/>
          </a:p>
          <a:p>
            <a:r>
              <a:rPr lang="zh-TW" altLang="en-US" dirty="0"/>
              <a:t>多樣的外掛模組可依需求調整圖形</a:t>
            </a:r>
          </a:p>
        </p:txBody>
      </p:sp>
      <p:pic>
        <p:nvPicPr>
          <p:cNvPr id="3076" name="Picture 4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03" y="908720"/>
            <a:ext cx="4122909" cy="24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03" y="3794512"/>
            <a:ext cx="4249168" cy="24427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33" y="3443415"/>
            <a:ext cx="2111752" cy="26411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06" y="3517555"/>
            <a:ext cx="2587524" cy="25669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598" y="3517555"/>
            <a:ext cx="2120027" cy="16667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84107" y="6084543"/>
            <a:ext cx="6507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http://mon.grid.nchc.org.tw:3000/d/klalBCNMz/overview?orgId=1</a:t>
            </a:r>
          </a:p>
        </p:txBody>
      </p:sp>
    </p:spTree>
    <p:extLst>
      <p:ext uri="{BB962C8B-B14F-4D97-AF65-F5344CB8AC3E}">
        <p14:creationId xmlns:p14="http://schemas.microsoft.com/office/powerpoint/2010/main" val="62876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1228" y="1968649"/>
            <a:ext cx="7282927" cy="2076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chemeClr val="tx1"/>
                </a:solidFill>
              </a:rPr>
              <a:t>Service:</a:t>
            </a:r>
            <a:r>
              <a:rPr lang="zh-TW" altLang="en-US" sz="5400" b="1" dirty="0">
                <a:solidFill>
                  <a:schemeClr val="tx1"/>
                </a:solidFill>
              </a:rPr>
              <a:t> </a:t>
            </a:r>
            <a:r>
              <a:rPr lang="en-US" altLang="zh-TW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APIs</a:t>
            </a:r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與平台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712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Service: </a:t>
            </a:r>
            <a:r>
              <a:rPr lang="zh-TW" altLang="en-US" dirty="0"/>
              <a:t>直接提供</a:t>
            </a:r>
            <a:r>
              <a:rPr lang="en-US" altLang="zh-TW" dirty="0"/>
              <a:t>API</a:t>
            </a:r>
            <a:r>
              <a:rPr lang="zh-TW" altLang="en-US" dirty="0"/>
              <a:t>給使用者 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77" y="2732788"/>
            <a:ext cx="1929294" cy="192929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9060538" y="1951337"/>
            <a:ext cx="2476500" cy="3685770"/>
            <a:chOff x="4660042" y="1470784"/>
            <a:chExt cx="2476500" cy="3685770"/>
          </a:xfrm>
        </p:grpSpPr>
        <p:grpSp>
          <p:nvGrpSpPr>
            <p:cNvPr id="21" name="群組 20"/>
            <p:cNvGrpSpPr/>
            <p:nvPr/>
          </p:nvGrpSpPr>
          <p:grpSpPr>
            <a:xfrm>
              <a:off x="4660042" y="1470784"/>
              <a:ext cx="2476500" cy="979200"/>
              <a:chOff x="5648960" y="866448"/>
              <a:chExt cx="2476500" cy="9792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648960" y="866448"/>
                <a:ext cx="2476500" cy="979200"/>
              </a:xfrm>
              <a:prstGeom prst="rect">
                <a:avLst/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5648960" y="866448"/>
                <a:ext cx="2476500" cy="97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808" tIns="138176" rIns="241808" bIns="138176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資料展示</a:t>
                </a: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4660042" y="2449984"/>
              <a:ext cx="2476500" cy="2706570"/>
              <a:chOff x="5648960" y="1845648"/>
              <a:chExt cx="2476500" cy="270657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648960" y="1845648"/>
                <a:ext cx="2476500" cy="2706570"/>
              </a:xfrm>
              <a:prstGeom prst="rect">
                <a:avLst/>
              </a:prstGeom>
            </p:spPr>
            <p:style>
              <a:lnRef idx="2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矩形 25"/>
              <p:cNvSpPr/>
              <p:nvPr/>
            </p:nvSpPr>
            <p:spPr>
              <a:xfrm>
                <a:off x="5648960" y="1845648"/>
                <a:ext cx="2476500" cy="27065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1356" tIns="181356" rIns="241808" bIns="272034" numCol="1" spcCol="1270" anchor="t" anchorCtr="0">
                <a:noAutofit/>
              </a:bodyPr>
              <a:lstStyle/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網頁</a:t>
                </a:r>
                <a:endParaRPr lang="en-US" altLang="zh-TW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TW" altLang="en-US" sz="3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其他應用環境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936201" y="1972613"/>
            <a:ext cx="2476500" cy="979200"/>
            <a:chOff x="2540" y="866448"/>
            <a:chExt cx="2476500" cy="979200"/>
          </a:xfrm>
        </p:grpSpPr>
        <p:sp>
          <p:nvSpPr>
            <p:cNvPr id="31" name="矩形 30"/>
            <p:cNvSpPr/>
            <p:nvPr/>
          </p:nvSpPr>
          <p:spPr>
            <a:xfrm>
              <a:off x="2540" y="866448"/>
              <a:ext cx="2476500" cy="9792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矩形 31"/>
            <p:cNvSpPr/>
            <p:nvPr/>
          </p:nvSpPr>
          <p:spPr>
            <a:xfrm>
              <a:off x="2540" y="866448"/>
              <a:ext cx="2476500" cy="97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808" tIns="138176" rIns="241808" bIns="138176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r>
                <a:rPr lang="zh-TW" altLang="en-US" sz="3400" b="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存取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936201" y="2951813"/>
            <a:ext cx="2476500" cy="2706570"/>
            <a:chOff x="2540" y="1845648"/>
            <a:chExt cx="2476500" cy="2706570"/>
          </a:xfrm>
        </p:grpSpPr>
        <p:sp>
          <p:nvSpPr>
            <p:cNvPr id="29" name="矩形 28"/>
            <p:cNvSpPr/>
            <p:nvPr/>
          </p:nvSpPr>
          <p:spPr>
            <a:xfrm>
              <a:off x="2540" y="1845648"/>
              <a:ext cx="2476500" cy="2706570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矩形 29"/>
            <p:cNvSpPr/>
            <p:nvPr/>
          </p:nvSpPr>
          <p:spPr>
            <a:xfrm>
              <a:off x="2540" y="1845648"/>
              <a:ext cx="2476500" cy="270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1356" tIns="181356" rIns="241808" bIns="272034" numCol="1" spcCol="1270" anchor="t" anchorCtr="0">
              <a:noAutofit/>
            </a:bodyPr>
            <a:lstStyle/>
            <a:p>
              <a:pPr marL="285750" lvl="1" indent="-28575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MySQL</a:t>
              </a:r>
            </a:p>
            <a:p>
              <a:pPr marL="285750" lvl="1" indent="-28575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3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  <a:endParaRPr lang="zh-TW" altLang="en-US" sz="3400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849210" y="1972613"/>
            <a:ext cx="2476500" cy="3685770"/>
            <a:chOff x="4857750" y="1586115"/>
            <a:chExt cx="2476500" cy="3685770"/>
          </a:xfrm>
        </p:grpSpPr>
        <p:grpSp>
          <p:nvGrpSpPr>
            <p:cNvPr id="33" name="群組 32"/>
            <p:cNvGrpSpPr/>
            <p:nvPr/>
          </p:nvGrpSpPr>
          <p:grpSpPr>
            <a:xfrm>
              <a:off x="4857750" y="1586115"/>
              <a:ext cx="2476500" cy="979200"/>
              <a:chOff x="2825750" y="866448"/>
              <a:chExt cx="2476500" cy="9792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825750" y="866448"/>
                <a:ext cx="2476500" cy="979200"/>
              </a:xfrm>
              <a:prstGeom prst="rect">
                <a:avLst/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矩形 37"/>
              <p:cNvSpPr/>
              <p:nvPr/>
            </p:nvSpPr>
            <p:spPr>
              <a:xfrm>
                <a:off x="2825750" y="866448"/>
                <a:ext cx="2476500" cy="97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808" tIns="138176" rIns="241808" bIns="138176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資料計算</a:t>
                </a: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4857750" y="2565315"/>
              <a:ext cx="2476500" cy="2706570"/>
              <a:chOff x="2825750" y="1845648"/>
              <a:chExt cx="2476500" cy="270657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2825750" y="1845648"/>
                <a:ext cx="2476500" cy="2706570"/>
              </a:xfrm>
              <a:prstGeom prst="rect">
                <a:avLst/>
              </a:prstGeom>
            </p:spPr>
            <p:style>
              <a:lnRef idx="2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矩形 35"/>
              <p:cNvSpPr/>
              <p:nvPr/>
            </p:nvSpPr>
            <p:spPr>
              <a:xfrm>
                <a:off x="2825750" y="1845648"/>
                <a:ext cx="2476500" cy="27065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1356" tIns="181356" rIns="241808" bIns="272034" numCol="1" spcCol="1270" anchor="t" anchorCtr="0">
                <a:noAutofit/>
              </a:bodyPr>
              <a:lstStyle/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kern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kern="12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RStudio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1" indent="-285750" algn="l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TW" sz="3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APIs</a:t>
                </a:r>
                <a:endParaRPr lang="zh-TW" altLang="en-US" sz="3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7" name="向右箭號 6"/>
          <p:cNvSpPr/>
          <p:nvPr/>
        </p:nvSpPr>
        <p:spPr>
          <a:xfrm>
            <a:off x="3433598" y="3697435"/>
            <a:ext cx="415612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右箭號 38"/>
          <p:cNvSpPr/>
          <p:nvPr/>
        </p:nvSpPr>
        <p:spPr>
          <a:xfrm>
            <a:off x="6325710" y="3697435"/>
            <a:ext cx="425014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右箭號 39"/>
          <p:cNvSpPr/>
          <p:nvPr/>
        </p:nvSpPr>
        <p:spPr>
          <a:xfrm>
            <a:off x="8589703" y="3662051"/>
            <a:ext cx="425014" cy="264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29709" y="829248"/>
            <a:ext cx="11714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4D5156"/>
                </a:solidFill>
                <a:latin typeface="arial" panose="020B0604020202020204" pitchFamily="34" charset="0"/>
              </a:rPr>
              <a:t>From Wiki: An application programming interface (API) is a computing interface which defines interactions between multiple software intermediaries. 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322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Opencpu</a:t>
            </a:r>
            <a:r>
              <a:rPr lang="en-US" altLang="zh-TW" dirty="0"/>
              <a:t>: </a:t>
            </a:r>
            <a:r>
              <a:rPr lang="zh-TW" altLang="en-US" dirty="0"/>
              <a:t>提供</a:t>
            </a:r>
            <a:r>
              <a:rPr lang="en-US" altLang="zh-TW" dirty="0"/>
              <a:t>R</a:t>
            </a:r>
            <a:r>
              <a:rPr lang="zh-TW" altLang="en-US" dirty="0"/>
              <a:t>的套件功能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20" y="1559355"/>
            <a:ext cx="7343480" cy="395842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4673162" cy="5256213"/>
          </a:xfrm>
        </p:spPr>
        <p:txBody>
          <a:bodyPr/>
          <a:lstStyle/>
          <a:p>
            <a:r>
              <a:rPr lang="en-US" altLang="zh-TW" dirty="0" err="1"/>
              <a:t>ocpu_start_server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透過介面如右圖</a:t>
            </a:r>
            <a:endParaRPr lang="en-US" altLang="zh-TW" dirty="0"/>
          </a:p>
          <a:p>
            <a:r>
              <a:rPr lang="en-US" altLang="zh-TW" dirty="0"/>
              <a:t>With curl</a:t>
            </a:r>
            <a:br>
              <a:rPr lang="en-US" altLang="zh-TW" dirty="0"/>
            </a:br>
            <a:r>
              <a:rPr lang="en-US" altLang="zh-TW" sz="2400" dirty="0" err="1"/>
              <a:t>curl</a:t>
            </a:r>
            <a:r>
              <a:rPr lang="en-US" altLang="zh-TW" sz="2400" dirty="0"/>
              <a:t> http://localhost:5656/ocpu/library/stats/R/rnorm –d "n=10&amp;mean=100“</a:t>
            </a:r>
          </a:p>
          <a:p>
            <a:r>
              <a:rPr lang="zh-TW" altLang="en-US" dirty="0"/>
              <a:t>已停止更新</a:t>
            </a:r>
          </a:p>
        </p:txBody>
      </p:sp>
    </p:spTree>
    <p:extLst>
      <p:ext uri="{BB962C8B-B14F-4D97-AF65-F5344CB8AC3E}">
        <p14:creationId xmlns:p14="http://schemas.microsoft.com/office/powerpoint/2010/main" val="23074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plumber: </a:t>
            </a:r>
            <a:r>
              <a:rPr lang="zh-TW" altLang="en-US" dirty="0"/>
              <a:t>輕量且有彈性的開發</a:t>
            </a:r>
            <a:r>
              <a:rPr lang="en-US" altLang="zh-TW" dirty="0" err="1"/>
              <a:t>api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45" y="908720"/>
            <a:ext cx="5679415" cy="551104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295331" cy="5256213"/>
          </a:xfrm>
        </p:spPr>
        <p:txBody>
          <a:bodyPr/>
          <a:lstStyle/>
          <a:p>
            <a:r>
              <a:rPr lang="zh-TW" altLang="en-US" dirty="0"/>
              <a:t>內建於</a:t>
            </a:r>
            <a:r>
              <a:rPr lang="en-US" altLang="zh-TW" dirty="0" err="1"/>
              <a:t>Rstudio</a:t>
            </a:r>
            <a:r>
              <a:rPr lang="zh-TW" altLang="en-US" dirty="0"/>
              <a:t>功能中</a:t>
            </a:r>
            <a:endParaRPr lang="en-US" altLang="zh-TW" dirty="0"/>
          </a:p>
          <a:p>
            <a:r>
              <a:rPr lang="zh-TW" altLang="en-US" dirty="0"/>
              <a:t>可包裹任意的</a:t>
            </a:r>
            <a:r>
              <a:rPr lang="en-US" altLang="zh-TW" dirty="0"/>
              <a:t>R</a:t>
            </a:r>
            <a:r>
              <a:rPr lang="zh-TW" altLang="en-US" dirty="0"/>
              <a:t>函數</a:t>
            </a:r>
            <a:endParaRPr lang="en-US" altLang="zh-TW" dirty="0"/>
          </a:p>
          <a:p>
            <a:r>
              <a:rPr lang="zh-TW" altLang="en-US" dirty="0"/>
              <a:t>容易取用且持續開發中</a:t>
            </a:r>
            <a:endParaRPr lang="en-US" altLang="zh-TW" dirty="0"/>
          </a:p>
          <a:p>
            <a:pPr lvl="1"/>
            <a:r>
              <a:rPr lang="en-US" altLang="zh-TW" dirty="0" err="1"/>
              <a:t>docker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pm2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3935" y="5940313"/>
            <a:ext cx="457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https://www.rplumber.io/articles/hosting.html</a:t>
            </a:r>
          </a:p>
        </p:txBody>
      </p:sp>
    </p:spTree>
    <p:extLst>
      <p:ext uri="{BB962C8B-B14F-4D97-AF65-F5344CB8AC3E}">
        <p14:creationId xmlns:p14="http://schemas.microsoft.com/office/powerpoint/2010/main" val="208783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RStudio</a:t>
            </a:r>
            <a:r>
              <a:rPr lang="zh-TW" altLang="en-US" dirty="0" smtClean="0"/>
              <a:t>的內建</a:t>
            </a:r>
            <a:r>
              <a:rPr lang="en-US" altLang="zh-TW" dirty="0" smtClean="0"/>
              <a:t>plumber</a:t>
            </a:r>
            <a:r>
              <a:rPr lang="zh-TW" altLang="en-US" dirty="0" smtClean="0"/>
              <a:t>案例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9042" y="1124164"/>
            <a:ext cx="5860331" cy="504753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plumber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apiTitle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Plumber Example API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Echo back the input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The message to echo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@get /echo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""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paste0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"The message is: '"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"'"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Plot a histogram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png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@get /plot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rand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rnorm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FF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Return the sum of two numbers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The first number to add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</a:t>
            </a:r>
            <a:r>
              <a:rPr lang="en-US" altLang="zh-TW" sz="1400" kern="0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b The second number to add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#* @post /sum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a, 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as.numeric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6763" y="1124164"/>
            <a:ext cx="5830119" cy="526297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plumber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tkutest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plumber.R</a:t>
            </a:r>
            <a:r>
              <a:rPr lang="en-US" altLang="zh-TW" sz="1400" kern="0" dirty="0" smtClean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en-US" altLang="zh-TW" sz="1400" kern="0" dirty="0" smtClean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zh-TW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設定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</a:t>
            </a:r>
            <a:r>
              <a:rPr lang="zh-TW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的輸出格式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b="1" kern="0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registerHooks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list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preroute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Start timer for log info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postroute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res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tictoc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::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toc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quiet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b="1" kern="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TRUE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 details about the request and the response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# </a:t>
            </a:r>
            <a:r>
              <a:rPr lang="en-US" altLang="zh-TW" sz="1400" kern="0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TODO: Sanitize log details - perhaps </a:t>
            </a:r>
            <a:r>
              <a:rPr lang="en-US" altLang="zh-TW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</a:t>
            </a:r>
            <a:r>
              <a:rPr lang="zh-TW" altLang="en-US" sz="1400" kern="0" dirty="0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1400" kern="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TW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log_info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req$REMOTE_ADDR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"{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req$HTTP_USER_AGENT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)}"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req$HTTP_HOST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req$REQUEST_METHOD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req$PATH_INFO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convert_empty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res$status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)} {round(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end$toc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 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end$tic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digits = </a:t>
            </a:r>
            <a:r>
              <a:rPr lang="en-US" altLang="zh-TW" sz="1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getOption</a:t>
            </a:r>
            <a:r>
              <a:rPr lang="en-US" altLang="zh-TW" sz="1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("digits", 5))}'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</a:t>
            </a:r>
            <a:r>
              <a:rPr lang="en-US" altLang="zh-TW" sz="1400" b="1" kern="0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run</a:t>
            </a:r>
            <a:r>
              <a:rPr lang="en-US" altLang="zh-TW" sz="1400" b="1" kern="0" dirty="0" smtClean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9042" y="879067"/>
            <a:ext cx="1811160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 APIs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6763" y="879066"/>
            <a:ext cx="1861435" cy="245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plumber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43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提供服務的痛點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個人電腦資源有限</a:t>
            </a:r>
            <a:endParaRPr lang="en-US" altLang="zh-TW" dirty="0"/>
          </a:p>
          <a:p>
            <a:r>
              <a:rPr lang="zh-TW" altLang="en-US" dirty="0"/>
              <a:t>缺乏有效率的團隊合作介面</a:t>
            </a:r>
            <a:endParaRPr lang="en-US" altLang="zh-TW" dirty="0"/>
          </a:p>
          <a:p>
            <a:r>
              <a:rPr lang="zh-TW" altLang="en-US" dirty="0"/>
              <a:t>需管理伺服器</a:t>
            </a:r>
            <a:endParaRPr lang="en-US" altLang="zh-TW" dirty="0"/>
          </a:p>
          <a:p>
            <a:r>
              <a:rPr lang="zh-TW" altLang="en-US" dirty="0"/>
              <a:t>虛設定網路安全性</a:t>
            </a:r>
            <a:endParaRPr lang="en-US" altLang="zh-TW" dirty="0"/>
          </a:p>
          <a:p>
            <a:r>
              <a:rPr lang="zh-TW" altLang="en-US" dirty="0"/>
              <a:t>無法有效率的管理資料、程式與模型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00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平台服務</a:t>
            </a:r>
            <a:r>
              <a:rPr lang="en-US" altLang="zh-TW" dirty="0"/>
              <a:t>:</a:t>
            </a:r>
            <a:r>
              <a:rPr lang="zh-TW" altLang="en-US" dirty="0"/>
              <a:t> 分析大師 </a:t>
            </a:r>
            <a:r>
              <a:rPr lang="en-US" altLang="zh-TW" dirty="0"/>
              <a:t>DAS</a:t>
            </a:r>
            <a:endParaRPr lang="zh-TW" altLang="en-US" dirty="0"/>
          </a:p>
        </p:txBody>
      </p:sp>
      <p:sp>
        <p:nvSpPr>
          <p:cNvPr id="4" name="Rectangle: Rounded Corners 33">
            <a:extLst>
              <a:ext uri="{FF2B5EF4-FFF2-40B4-BE49-F238E27FC236}">
                <a16:creationId xmlns:a16="http://schemas.microsoft.com/office/drawing/2014/main" xmlns="" id="{F4962DF2-D85D-47A6-B23F-A1383F3F818D}"/>
              </a:ext>
            </a:extLst>
          </p:cNvPr>
          <p:cNvSpPr/>
          <p:nvPr/>
        </p:nvSpPr>
        <p:spPr>
          <a:xfrm>
            <a:off x="4606925" y="2483654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rgbClr val="27A5BD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: Rounded Corners 35">
            <a:extLst>
              <a:ext uri="{FF2B5EF4-FFF2-40B4-BE49-F238E27FC236}">
                <a16:creationId xmlns:a16="http://schemas.microsoft.com/office/drawing/2014/main" xmlns="" id="{B2D190A5-7748-42D5-ADF8-6F8CBC405C4E}"/>
              </a:ext>
            </a:extLst>
          </p:cNvPr>
          <p:cNvSpPr/>
          <p:nvPr/>
        </p:nvSpPr>
        <p:spPr>
          <a:xfrm>
            <a:off x="4596646" y="1442437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chemeClr val="accent6">
                <a:lumMod val="7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36">
            <a:extLst>
              <a:ext uri="{FF2B5EF4-FFF2-40B4-BE49-F238E27FC236}">
                <a16:creationId xmlns:a16="http://schemas.microsoft.com/office/drawing/2014/main" xmlns="" id="{003D2B63-366D-4AEF-95FA-BD40569B4C54}"/>
              </a:ext>
            </a:extLst>
          </p:cNvPr>
          <p:cNvGrpSpPr/>
          <p:nvPr/>
        </p:nvGrpSpPr>
        <p:grpSpPr>
          <a:xfrm>
            <a:off x="8921977" y="4212674"/>
            <a:ext cx="2937088" cy="1290153"/>
            <a:chOff x="8921977" y="4073386"/>
            <a:chExt cx="2937088" cy="1290153"/>
          </a:xfrm>
        </p:grpSpPr>
        <p:sp>
          <p:nvSpPr>
            <p:cNvPr id="7" name="TextBox 37">
              <a:extLst>
                <a:ext uri="{FF2B5EF4-FFF2-40B4-BE49-F238E27FC236}">
                  <a16:creationId xmlns:a16="http://schemas.microsoft.com/office/drawing/2014/main" xmlns="" id="{371B3492-C353-4661-9601-17528C137B17}"/>
                </a:ext>
              </a:extLst>
            </p:cNvPr>
            <p:cNvSpPr txBox="1"/>
            <p:nvPr/>
          </p:nvSpPr>
          <p:spPr>
            <a:xfrm>
              <a:off x="8921977" y="4073386"/>
              <a:ext cx="29370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noProof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硬體層</a:t>
              </a:r>
              <a:endParaRPr lang="en-US" sz="2400" b="1" noProof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Box 38">
              <a:extLst>
                <a:ext uri="{FF2B5EF4-FFF2-40B4-BE49-F238E27FC236}">
                  <a16:creationId xmlns:a16="http://schemas.microsoft.com/office/drawing/2014/main" xmlns="" id="{16484FE1-2EA1-46A8-8379-88921359AB3B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完整串接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IaaS、PaaS，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整合基礎計算設施、使用平台，自助設定資源；支援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Docker、Singularity 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等容器技術，並透過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Kubernetes、Slurm 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進行資源管理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Group 39">
            <a:extLst>
              <a:ext uri="{FF2B5EF4-FFF2-40B4-BE49-F238E27FC236}">
                <a16:creationId xmlns:a16="http://schemas.microsoft.com/office/drawing/2014/main" xmlns="" id="{A7BB15EA-0465-4F19-A39A-F6E2CC4E5C9D}"/>
              </a:ext>
            </a:extLst>
          </p:cNvPr>
          <p:cNvGrpSpPr/>
          <p:nvPr/>
        </p:nvGrpSpPr>
        <p:grpSpPr>
          <a:xfrm>
            <a:off x="332935" y="3168409"/>
            <a:ext cx="2937088" cy="2056682"/>
            <a:chOff x="332936" y="4652338"/>
            <a:chExt cx="2937088" cy="2213482"/>
          </a:xfrm>
        </p:grpSpPr>
        <p:sp>
          <p:nvSpPr>
            <p:cNvPr id="10" name="TextBox 40">
              <a:extLst>
                <a:ext uri="{FF2B5EF4-FFF2-40B4-BE49-F238E27FC236}">
                  <a16:creationId xmlns:a16="http://schemas.microsoft.com/office/drawing/2014/main" xmlns="" id="{648FF52C-B733-45C5-9CED-B6E1A8B144AC}"/>
                </a:ext>
              </a:extLst>
            </p:cNvPr>
            <p:cNvSpPr txBox="1"/>
            <p:nvPr/>
          </p:nvSpPr>
          <p:spPr>
            <a:xfrm>
              <a:off x="332936" y="4652338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zh-TW" altLang="en-US" sz="2400" b="1" noProof="1">
                  <a:solidFill>
                    <a:srgbClr val="27A5B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分析大師</a:t>
              </a:r>
              <a:endParaRPr lang="en-US" sz="2400" b="1" noProof="1">
                <a:solidFill>
                  <a:srgbClr val="27A5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xmlns="" id="{836D476E-F055-4769-9C75-463B50CD10C2}"/>
                </a:ext>
              </a:extLst>
            </p:cNvPr>
            <p:cNvSpPr txBox="1"/>
            <p:nvPr/>
          </p:nvSpPr>
          <p:spPr>
            <a:xfrm>
              <a:off x="340731" y="5111494"/>
              <a:ext cx="2929293" cy="175432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IBM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與其他軟體工具，在雲端發揮資料收集、治理、分析、部署的價值，提供全功能且自動化的人工智慧整合工具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b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從資料收集、資料治理、資料清理、資料分析、模型分析部署都有相對應的軟體設置，可整合內外部的資料與相關人員，提高資料整合的價值</a:t>
              </a:r>
              <a:endParaRPr lang="en-US" altLang="zh-TW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TextBox 74">
            <a:extLst>
              <a:ext uri="{FF2B5EF4-FFF2-40B4-BE49-F238E27FC236}">
                <a16:creationId xmlns:a16="http://schemas.microsoft.com/office/drawing/2014/main" xmlns="" id="{4DBA1847-BF48-4DCE-8C2E-9516D69159F4}"/>
              </a:ext>
            </a:extLst>
          </p:cNvPr>
          <p:cNvSpPr txBox="1"/>
          <p:nvPr/>
        </p:nvSpPr>
        <p:spPr>
          <a:xfrm>
            <a:off x="8937567" y="3175347"/>
            <a:ext cx="292929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Group 75">
            <a:extLst>
              <a:ext uri="{FF2B5EF4-FFF2-40B4-BE49-F238E27FC236}">
                <a16:creationId xmlns:a16="http://schemas.microsoft.com/office/drawing/2014/main" xmlns="" id="{E6A05A98-93CF-4C11-B109-AFF7FFDEC180}"/>
              </a:ext>
            </a:extLst>
          </p:cNvPr>
          <p:cNvGrpSpPr/>
          <p:nvPr/>
        </p:nvGrpSpPr>
        <p:grpSpPr>
          <a:xfrm>
            <a:off x="8828463" y="2192057"/>
            <a:ext cx="2937088" cy="1105487"/>
            <a:chOff x="332936" y="2627766"/>
            <a:chExt cx="2937088" cy="1105487"/>
          </a:xfrm>
        </p:grpSpPr>
        <p:sp>
          <p:nvSpPr>
            <p:cNvPr id="14" name="TextBox 76">
              <a:extLst>
                <a:ext uri="{FF2B5EF4-FFF2-40B4-BE49-F238E27FC236}">
                  <a16:creationId xmlns:a16="http://schemas.microsoft.com/office/drawing/2014/main" xmlns="" id="{2478DF00-2678-444C-A529-5C8CA0A5DF35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zh-TW" altLang="en-US" sz="2400" b="1" noProof="1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產業應用</a:t>
              </a:r>
              <a:endParaRPr lang="en-US" sz="2400" b="1" noProof="1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Box 77">
              <a:extLst>
                <a:ext uri="{FF2B5EF4-FFF2-40B4-BE49-F238E27FC236}">
                  <a16:creationId xmlns:a16="http://schemas.microsoft.com/office/drawing/2014/main" xmlns="" id="{F2FF436F-F5A0-4162-AF18-219360FB0A90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可應用於金融業異常交易偵測、工業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IOT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製造異常分析、智慧交通流量預測等等</a:t>
              </a:r>
              <a:r>
                <a:rPr lang="en-US" altLang="zh-TW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與大資料應用場域，提升產業競爭力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6" name="Straight Arrow Connector 3">
            <a:extLst>
              <a:ext uri="{FF2B5EF4-FFF2-40B4-BE49-F238E27FC236}">
                <a16:creationId xmlns:a16="http://schemas.microsoft.com/office/drawing/2014/main" xmlns="" id="{52D52259-4533-45C4-A867-E11EA97F4DA5}"/>
              </a:ext>
            </a:extLst>
          </p:cNvPr>
          <p:cNvCxnSpPr>
            <a:cxnSpLocks/>
          </p:cNvCxnSpPr>
          <p:nvPr/>
        </p:nvCxnSpPr>
        <p:spPr>
          <a:xfrm>
            <a:off x="3377821" y="3972729"/>
            <a:ext cx="58685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8">
            <a:extLst>
              <a:ext uri="{FF2B5EF4-FFF2-40B4-BE49-F238E27FC236}">
                <a16:creationId xmlns:a16="http://schemas.microsoft.com/office/drawing/2014/main" xmlns="" id="{B12EB045-6E09-45AF-98A4-F6F28FC896B6}"/>
              </a:ext>
            </a:extLst>
          </p:cNvPr>
          <p:cNvCxnSpPr>
            <a:cxnSpLocks/>
          </p:cNvCxnSpPr>
          <p:nvPr/>
        </p:nvCxnSpPr>
        <p:spPr>
          <a:xfrm flipH="1">
            <a:off x="8243247" y="2892490"/>
            <a:ext cx="51819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9">
            <a:extLst>
              <a:ext uri="{FF2B5EF4-FFF2-40B4-BE49-F238E27FC236}">
                <a16:creationId xmlns:a16="http://schemas.microsoft.com/office/drawing/2014/main" xmlns="" id="{DE693BE4-32D4-498A-B4C7-833CBBC518CD}"/>
              </a:ext>
            </a:extLst>
          </p:cNvPr>
          <p:cNvCxnSpPr>
            <a:cxnSpLocks/>
          </p:cNvCxnSpPr>
          <p:nvPr/>
        </p:nvCxnSpPr>
        <p:spPr>
          <a:xfrm flipH="1">
            <a:off x="8243247" y="4857750"/>
            <a:ext cx="58521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phic 25" descr="Rocket">
            <a:extLst>
              <a:ext uri="{FF2B5EF4-FFF2-40B4-BE49-F238E27FC236}">
                <a16:creationId xmlns:a16="http://schemas.microsoft.com/office/drawing/2014/main" xmlns="" id="{859CF937-8E77-4BF6-BF01-0F3FFAEEE517}"/>
              </a:ext>
            </a:extLst>
          </p:cNvPr>
          <p:cNvGrpSpPr/>
          <p:nvPr/>
        </p:nvGrpSpPr>
        <p:grpSpPr>
          <a:xfrm>
            <a:off x="11224232" y="2141886"/>
            <a:ext cx="540230" cy="540230"/>
            <a:chOff x="595341" y="1927412"/>
            <a:chExt cx="540230" cy="540230"/>
          </a:xfrm>
          <a:solidFill>
            <a:schemeClr val="accent6">
              <a:lumMod val="75000"/>
            </a:schemeClr>
          </a:solidFill>
        </p:grpSpPr>
        <p:sp>
          <p:nvSpPr>
            <p:cNvPr id="20" name="Freeform: Shape 18">
              <a:extLst>
                <a:ext uri="{FF2B5EF4-FFF2-40B4-BE49-F238E27FC236}">
                  <a16:creationId xmlns:a16="http://schemas.microsoft.com/office/drawing/2014/main" xmlns="" id="{C357D000-5DEF-44DB-A5F5-27F6FBE8BF88}"/>
                </a:ext>
              </a:extLst>
            </p:cNvPr>
            <p:cNvSpPr/>
            <p:nvPr/>
          </p:nvSpPr>
          <p:spPr>
            <a:xfrm>
              <a:off x="988695" y="1971703"/>
              <a:ext cx="103241" cy="99207"/>
            </a:xfrm>
            <a:custGeom>
              <a:avLst/>
              <a:gdLst>
                <a:gd name="connsiteX0" fmla="*/ 100730 w 103241"/>
                <a:gd name="connsiteY0" fmla="*/ 2979 h 99207"/>
                <a:gd name="connsiteX1" fmla="*/ 0 w 103241"/>
                <a:gd name="connsiteY1" fmla="*/ 15359 h 99207"/>
                <a:gd name="connsiteX2" fmla="*/ 46145 w 103241"/>
                <a:gd name="connsiteY2" fmla="*/ 51937 h 99207"/>
                <a:gd name="connsiteX3" fmla="*/ 83285 w 103241"/>
                <a:gd name="connsiteY3" fmla="*/ 99207 h 99207"/>
                <a:gd name="connsiteX4" fmla="*/ 100730 w 103241"/>
                <a:gd name="connsiteY4" fmla="*/ 2979 h 9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1" h="99207">
                  <a:moveTo>
                    <a:pt x="100730" y="2979"/>
                  </a:moveTo>
                  <a:cubicBezTo>
                    <a:pt x="92852" y="-4899"/>
                    <a:pt x="42205" y="4105"/>
                    <a:pt x="0" y="15359"/>
                  </a:cubicBezTo>
                  <a:cubicBezTo>
                    <a:pt x="15194" y="24363"/>
                    <a:pt x="30951" y="36743"/>
                    <a:pt x="46145" y="51937"/>
                  </a:cubicBezTo>
                  <a:cubicBezTo>
                    <a:pt x="61901" y="67694"/>
                    <a:pt x="74282" y="83451"/>
                    <a:pt x="83285" y="99207"/>
                  </a:cubicBezTo>
                  <a:cubicBezTo>
                    <a:pt x="94540" y="55877"/>
                    <a:pt x="109171" y="10857"/>
                    <a:pt x="100730" y="2979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xmlns="" id="{C7549EC7-A3B6-4C76-A0E0-04542E39C99D}"/>
                </a:ext>
              </a:extLst>
            </p:cNvPr>
            <p:cNvSpPr/>
            <p:nvPr/>
          </p:nvSpPr>
          <p:spPr>
            <a:xfrm>
              <a:off x="638709" y="2126410"/>
              <a:ext cx="137270" cy="131295"/>
            </a:xfrm>
            <a:custGeom>
              <a:avLst/>
              <a:gdLst>
                <a:gd name="connsiteX0" fmla="*/ 137270 w 137270"/>
                <a:gd name="connsiteY0" fmla="*/ 8652 h 131295"/>
                <a:gd name="connsiteX1" fmla="*/ 118137 w 137270"/>
                <a:gd name="connsiteY1" fmla="*/ 1337 h 131295"/>
                <a:gd name="connsiteX2" fmla="*/ 95628 w 137270"/>
                <a:gd name="connsiteY2" fmla="*/ 5839 h 131295"/>
                <a:gd name="connsiteX3" fmla="*/ 6152 w 137270"/>
                <a:gd name="connsiteY3" fmla="*/ 95314 h 131295"/>
                <a:gd name="connsiteX4" fmla="*/ 25285 w 137270"/>
                <a:gd name="connsiteY4" fmla="*/ 130767 h 131295"/>
                <a:gd name="connsiteX5" fmla="*/ 100130 w 137270"/>
                <a:gd name="connsiteY5" fmla="*/ 113885 h 131295"/>
                <a:gd name="connsiteX6" fmla="*/ 137270 w 137270"/>
                <a:gd name="connsiteY6" fmla="*/ 8652 h 13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70" h="131295">
                  <a:moveTo>
                    <a:pt x="137270" y="8652"/>
                  </a:moveTo>
                  <a:lnTo>
                    <a:pt x="118137" y="1337"/>
                  </a:lnTo>
                  <a:cubicBezTo>
                    <a:pt x="110259" y="-1477"/>
                    <a:pt x="101818" y="211"/>
                    <a:pt x="95628" y="5839"/>
                  </a:cubicBezTo>
                  <a:lnTo>
                    <a:pt x="6152" y="95314"/>
                  </a:lnTo>
                  <a:cubicBezTo>
                    <a:pt x="-8479" y="109945"/>
                    <a:pt x="5027" y="135269"/>
                    <a:pt x="25285" y="130767"/>
                  </a:cubicBezTo>
                  <a:lnTo>
                    <a:pt x="100130" y="113885"/>
                  </a:lnTo>
                  <a:cubicBezTo>
                    <a:pt x="106320" y="85748"/>
                    <a:pt x="116449" y="48044"/>
                    <a:pt x="137270" y="865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xmlns="" id="{CEFF99FB-A277-40A8-8C37-5062E9795F19}"/>
                </a:ext>
              </a:extLst>
            </p:cNvPr>
            <p:cNvSpPr/>
            <p:nvPr/>
          </p:nvSpPr>
          <p:spPr>
            <a:xfrm>
              <a:off x="804141" y="2281937"/>
              <a:ext cx="131555" cy="141456"/>
            </a:xfrm>
            <a:custGeom>
              <a:avLst/>
              <a:gdLst>
                <a:gd name="connsiteX0" fmla="*/ 120965 w 131555"/>
                <a:gd name="connsiteY0" fmla="*/ 0 h 141456"/>
                <a:gd name="connsiteX1" fmla="*/ 17984 w 131555"/>
                <a:gd name="connsiteY1" fmla="*/ 36015 h 141456"/>
                <a:gd name="connsiteX2" fmla="*/ 539 w 131555"/>
                <a:gd name="connsiteY2" fmla="*/ 115924 h 141456"/>
                <a:gd name="connsiteX3" fmla="*/ 35991 w 131555"/>
                <a:gd name="connsiteY3" fmla="*/ 135058 h 141456"/>
                <a:gd name="connsiteX4" fmla="*/ 125467 w 131555"/>
                <a:gd name="connsiteY4" fmla="*/ 45582 h 141456"/>
                <a:gd name="connsiteX5" fmla="*/ 129969 w 131555"/>
                <a:gd name="connsiteY5" fmla="*/ 23072 h 141456"/>
                <a:gd name="connsiteX6" fmla="*/ 120965 w 131555"/>
                <a:gd name="connsiteY6" fmla="*/ 0 h 1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555" h="141456">
                  <a:moveTo>
                    <a:pt x="120965" y="0"/>
                  </a:moveTo>
                  <a:cubicBezTo>
                    <a:pt x="83261" y="19696"/>
                    <a:pt x="47246" y="30388"/>
                    <a:pt x="17984" y="36015"/>
                  </a:cubicBezTo>
                  <a:lnTo>
                    <a:pt x="539" y="115924"/>
                  </a:lnTo>
                  <a:cubicBezTo>
                    <a:pt x="-3963" y="136183"/>
                    <a:pt x="20797" y="150251"/>
                    <a:pt x="35991" y="135058"/>
                  </a:cubicBezTo>
                  <a:lnTo>
                    <a:pt x="125467" y="45582"/>
                  </a:lnTo>
                  <a:cubicBezTo>
                    <a:pt x="131094" y="39955"/>
                    <a:pt x="133345" y="30951"/>
                    <a:pt x="129969" y="23072"/>
                  </a:cubicBezTo>
                  <a:lnTo>
                    <a:pt x="120965" y="0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xmlns="" id="{DA190649-2641-4216-804E-D1E7A26AB210}"/>
                </a:ext>
              </a:extLst>
            </p:cNvPr>
            <p:cNvSpPr/>
            <p:nvPr/>
          </p:nvSpPr>
          <p:spPr>
            <a:xfrm>
              <a:off x="758535" y="1997191"/>
              <a:ext cx="302753" cy="302191"/>
            </a:xfrm>
            <a:custGeom>
              <a:avLst/>
              <a:gdLst>
                <a:gd name="connsiteX0" fmla="*/ 199773 w 302753"/>
                <a:gd name="connsiteY0" fmla="*/ 0 h 302191"/>
                <a:gd name="connsiteX1" fmla="*/ 92289 w 302753"/>
                <a:gd name="connsiteY1" fmla="*/ 73156 h 302191"/>
                <a:gd name="connsiteX2" fmla="*/ 0 w 302753"/>
                <a:gd name="connsiteY2" fmla="*/ 267301 h 302191"/>
                <a:gd name="connsiteX3" fmla="*/ 34890 w 302753"/>
                <a:gd name="connsiteY3" fmla="*/ 302191 h 302191"/>
                <a:gd name="connsiteX4" fmla="*/ 229598 w 302753"/>
                <a:gd name="connsiteY4" fmla="*/ 210465 h 302191"/>
                <a:gd name="connsiteX5" fmla="*/ 302754 w 302753"/>
                <a:gd name="connsiteY5" fmla="*/ 103544 h 302191"/>
                <a:gd name="connsiteX6" fmla="*/ 259986 w 302753"/>
                <a:gd name="connsiteY6" fmla="*/ 41643 h 302191"/>
                <a:gd name="connsiteX7" fmla="*/ 199773 w 302753"/>
                <a:gd name="connsiteY7" fmla="*/ 0 h 302191"/>
                <a:gd name="connsiteX8" fmla="*/ 228472 w 302753"/>
                <a:gd name="connsiteY8" fmla="*/ 121552 h 302191"/>
                <a:gd name="connsiteX9" fmla="*/ 180639 w 302753"/>
                <a:gd name="connsiteY9" fmla="*/ 121552 h 302191"/>
                <a:gd name="connsiteX10" fmla="*/ 180639 w 302753"/>
                <a:gd name="connsiteY10" fmla="*/ 73719 h 302191"/>
                <a:gd name="connsiteX11" fmla="*/ 228472 w 302753"/>
                <a:gd name="connsiteY11" fmla="*/ 73719 h 302191"/>
                <a:gd name="connsiteX12" fmla="*/ 228472 w 302753"/>
                <a:gd name="connsiteY12" fmla="*/ 121552 h 30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753" h="302191">
                  <a:moveTo>
                    <a:pt x="199773" y="0"/>
                  </a:moveTo>
                  <a:cubicBezTo>
                    <a:pt x="166571" y="13506"/>
                    <a:pt x="128867" y="36578"/>
                    <a:pt x="92289" y="73156"/>
                  </a:cubicBezTo>
                  <a:cubicBezTo>
                    <a:pt x="25323" y="140122"/>
                    <a:pt x="5627" y="221157"/>
                    <a:pt x="0" y="267301"/>
                  </a:cubicBezTo>
                  <a:lnTo>
                    <a:pt x="34890" y="302191"/>
                  </a:lnTo>
                  <a:cubicBezTo>
                    <a:pt x="81035" y="296564"/>
                    <a:pt x="162632" y="277431"/>
                    <a:pt x="229598" y="210465"/>
                  </a:cubicBezTo>
                  <a:cubicBezTo>
                    <a:pt x="266176" y="173887"/>
                    <a:pt x="289248" y="136746"/>
                    <a:pt x="302754" y="103544"/>
                  </a:cubicBezTo>
                  <a:cubicBezTo>
                    <a:pt x="295438" y="84974"/>
                    <a:pt x="280807" y="63027"/>
                    <a:pt x="259986" y="41643"/>
                  </a:cubicBezTo>
                  <a:cubicBezTo>
                    <a:pt x="239727" y="21947"/>
                    <a:pt x="218343" y="7316"/>
                    <a:pt x="199773" y="0"/>
                  </a:cubicBezTo>
                  <a:close/>
                  <a:moveTo>
                    <a:pt x="228472" y="121552"/>
                  </a:moveTo>
                  <a:cubicBezTo>
                    <a:pt x="215529" y="134495"/>
                    <a:pt x="194145" y="134495"/>
                    <a:pt x="180639" y="121552"/>
                  </a:cubicBezTo>
                  <a:cubicBezTo>
                    <a:pt x="167696" y="108609"/>
                    <a:pt x="167696" y="87225"/>
                    <a:pt x="180639" y="73719"/>
                  </a:cubicBezTo>
                  <a:cubicBezTo>
                    <a:pt x="193582" y="60776"/>
                    <a:pt x="214967" y="60776"/>
                    <a:pt x="228472" y="73719"/>
                  </a:cubicBezTo>
                  <a:cubicBezTo>
                    <a:pt x="241415" y="87225"/>
                    <a:pt x="241415" y="108609"/>
                    <a:pt x="228472" y="12155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: Shape 26">
              <a:extLst>
                <a:ext uri="{FF2B5EF4-FFF2-40B4-BE49-F238E27FC236}">
                  <a16:creationId xmlns:a16="http://schemas.microsoft.com/office/drawing/2014/main" xmlns="" id="{873D1A0D-6B60-4483-A812-4C556F8275D0}"/>
                </a:ext>
              </a:extLst>
            </p:cNvPr>
            <p:cNvSpPr/>
            <p:nvPr/>
          </p:nvSpPr>
          <p:spPr>
            <a:xfrm>
              <a:off x="692254" y="2285513"/>
              <a:ext cx="80149" cy="80315"/>
            </a:xfrm>
            <a:custGeom>
              <a:avLst/>
              <a:gdLst>
                <a:gd name="connsiteX0" fmla="*/ 65718 w 80149"/>
                <a:gd name="connsiteY0" fmla="*/ 14432 h 80315"/>
                <a:gd name="connsiteX1" fmla="*/ 39269 w 80149"/>
                <a:gd name="connsiteY1" fmla="*/ 8805 h 80315"/>
                <a:gd name="connsiteX2" fmla="*/ 1566 w 80149"/>
                <a:gd name="connsiteY2" fmla="*/ 78584 h 80315"/>
                <a:gd name="connsiteX3" fmla="*/ 71345 w 80149"/>
                <a:gd name="connsiteY3" fmla="*/ 40881 h 80315"/>
                <a:gd name="connsiteX4" fmla="*/ 65718 w 80149"/>
                <a:gd name="connsiteY4" fmla="*/ 14432 h 8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49" h="80315">
                  <a:moveTo>
                    <a:pt x="65718" y="14432"/>
                  </a:moveTo>
                  <a:cubicBezTo>
                    <a:pt x="56714" y="5428"/>
                    <a:pt x="57840" y="-9766"/>
                    <a:pt x="39269" y="8805"/>
                  </a:cubicBezTo>
                  <a:cubicBezTo>
                    <a:pt x="20699" y="27375"/>
                    <a:pt x="-6875" y="69581"/>
                    <a:pt x="1566" y="78584"/>
                  </a:cubicBezTo>
                  <a:cubicBezTo>
                    <a:pt x="10569" y="87588"/>
                    <a:pt x="52775" y="59451"/>
                    <a:pt x="71345" y="40881"/>
                  </a:cubicBezTo>
                  <a:cubicBezTo>
                    <a:pt x="89916" y="21748"/>
                    <a:pt x="74722" y="22873"/>
                    <a:pt x="65718" y="1443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377" y="4196750"/>
            <a:ext cx="1885950" cy="4476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5" y="3081509"/>
            <a:ext cx="1045308" cy="679450"/>
          </a:xfrm>
          <a:prstGeom prst="rect">
            <a:avLst/>
          </a:prstGeom>
        </p:spPr>
      </p:pic>
      <p:sp>
        <p:nvSpPr>
          <p:cNvPr id="27" name="Rectangle: Rounded Corners 32">
            <a:extLst>
              <a:ext uri="{FF2B5EF4-FFF2-40B4-BE49-F238E27FC236}">
                <a16:creationId xmlns:a16="http://schemas.microsoft.com/office/drawing/2014/main" xmlns="" id="{1E408632-A7E6-4CF6-9672-9521B2985122}"/>
              </a:ext>
            </a:extLst>
          </p:cNvPr>
          <p:cNvSpPr/>
          <p:nvPr/>
        </p:nvSpPr>
        <p:spPr>
          <a:xfrm>
            <a:off x="4606925" y="3368675"/>
            <a:ext cx="2978150" cy="2978150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60350">
            <a:solidFill>
              <a:schemeClr val="bg1">
                <a:lumMod val="50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666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EC1146-6DBD-EA44-A19B-705D269AA776}"/>
              </a:ext>
            </a:extLst>
          </p:cNvPr>
          <p:cNvSpPr txBox="1"/>
          <p:nvPr/>
        </p:nvSpPr>
        <p:spPr>
          <a:xfrm>
            <a:off x="11674929" y="3755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500" dirty="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E13861EC-5757-AC42-A0C9-A0B3D44A47DD}"/>
              </a:ext>
            </a:extLst>
          </p:cNvPr>
          <p:cNvSpPr/>
          <p:nvPr/>
        </p:nvSpPr>
        <p:spPr>
          <a:xfrm>
            <a:off x="326799" y="1452625"/>
            <a:ext cx="2111353" cy="133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398" y="0"/>
                </a:lnTo>
                <a:lnTo>
                  <a:pt x="21600" y="10800"/>
                </a:lnTo>
                <a:lnTo>
                  <a:pt x="1939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marL="82546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Collect, Connect </a:t>
            </a:r>
          </a:p>
          <a:p>
            <a:pPr marL="82546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and Access Data</a:t>
            </a:r>
          </a:p>
        </p:txBody>
      </p:sp>
      <p:sp>
        <p:nvSpPr>
          <p:cNvPr id="25" name="Chevron">
            <a:extLst>
              <a:ext uri="{FF2B5EF4-FFF2-40B4-BE49-F238E27FC236}">
                <a16:creationId xmlns:a16="http://schemas.microsoft.com/office/drawing/2014/main" xmlns="" id="{3DE0B8EB-7C47-8F4D-95C1-762D96873F28}"/>
              </a:ext>
            </a:extLst>
          </p:cNvPr>
          <p:cNvSpPr/>
          <p:nvPr/>
        </p:nvSpPr>
        <p:spPr>
          <a:xfrm>
            <a:off x="4061561" y="1452625"/>
            <a:ext cx="2139319" cy="1333449"/>
          </a:xfrm>
          <a:prstGeom prst="chevron">
            <a:avLst>
              <a:gd name="adj" fmla="val 16143"/>
            </a:avLst>
          </a:prstGeom>
          <a:solidFill>
            <a:srgbClr val="0064FF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Understand and Prepare Data </a:t>
            </a:r>
            <a:b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</a:b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for Analysis</a:t>
            </a:r>
          </a:p>
        </p:txBody>
      </p:sp>
      <p:sp>
        <p:nvSpPr>
          <p:cNvPr id="26" name="Chevron">
            <a:extLst>
              <a:ext uri="{FF2B5EF4-FFF2-40B4-BE49-F238E27FC236}">
                <a16:creationId xmlns:a16="http://schemas.microsoft.com/office/drawing/2014/main" xmlns="" id="{0123CE4E-BD73-A247-9AB3-19B3BF473CED}"/>
              </a:ext>
            </a:extLst>
          </p:cNvPr>
          <p:cNvSpPr/>
          <p:nvPr/>
        </p:nvSpPr>
        <p:spPr>
          <a:xfrm>
            <a:off x="5971945" y="1452625"/>
            <a:ext cx="2139317" cy="1333449"/>
          </a:xfrm>
          <a:prstGeom prst="chevron">
            <a:avLst>
              <a:gd name="adj" fmla="val 16143"/>
            </a:avLst>
          </a:prstGeom>
          <a:solidFill>
            <a:srgbClr val="69A6FF">
              <a:lumMod val="75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Build Descriptive, Predictive, and Prescriptive Models</a:t>
            </a:r>
          </a:p>
        </p:txBody>
      </p:sp>
      <p:sp>
        <p:nvSpPr>
          <p:cNvPr id="27" name="Chevron">
            <a:extLst>
              <a:ext uri="{FF2B5EF4-FFF2-40B4-BE49-F238E27FC236}">
                <a16:creationId xmlns:a16="http://schemas.microsoft.com/office/drawing/2014/main" xmlns="" id="{3B311D86-188C-1546-9E7A-ED7A05963EFD}"/>
              </a:ext>
            </a:extLst>
          </p:cNvPr>
          <p:cNvSpPr/>
          <p:nvPr/>
        </p:nvSpPr>
        <p:spPr>
          <a:xfrm>
            <a:off x="7881227" y="1452625"/>
            <a:ext cx="2139319" cy="1333449"/>
          </a:xfrm>
          <a:prstGeom prst="chevron">
            <a:avLst>
              <a:gd name="adj" fmla="val 16143"/>
            </a:avLst>
          </a:prstGeom>
          <a:solidFill>
            <a:srgbClr val="003BC9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Model Management and Deployment</a:t>
            </a:r>
          </a:p>
        </p:txBody>
      </p:sp>
      <p:sp>
        <p:nvSpPr>
          <p:cNvPr id="28" name="Chevron">
            <a:extLst>
              <a:ext uri="{FF2B5EF4-FFF2-40B4-BE49-F238E27FC236}">
                <a16:creationId xmlns:a16="http://schemas.microsoft.com/office/drawing/2014/main" xmlns="" id="{EF39AB60-A7A4-BF48-A87D-1730E092502A}"/>
              </a:ext>
            </a:extLst>
          </p:cNvPr>
          <p:cNvSpPr/>
          <p:nvPr/>
        </p:nvSpPr>
        <p:spPr>
          <a:xfrm>
            <a:off x="9802119" y="1452625"/>
            <a:ext cx="2125335" cy="1333449"/>
          </a:xfrm>
          <a:prstGeom prst="chevron">
            <a:avLst>
              <a:gd name="adj" fmla="val 16143"/>
            </a:avLst>
          </a:prstGeom>
          <a:solidFill>
            <a:srgbClr val="0064FF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Create Analytics Applications</a:t>
            </a:r>
          </a:p>
        </p:txBody>
      </p:sp>
      <p:sp>
        <p:nvSpPr>
          <p:cNvPr id="29" name="Chevron">
            <a:extLst>
              <a:ext uri="{FF2B5EF4-FFF2-40B4-BE49-F238E27FC236}">
                <a16:creationId xmlns:a16="http://schemas.microsoft.com/office/drawing/2014/main" xmlns="" id="{4A790064-9217-DB4D-A298-77D37DE61CAA}"/>
              </a:ext>
            </a:extLst>
          </p:cNvPr>
          <p:cNvSpPr/>
          <p:nvPr/>
        </p:nvSpPr>
        <p:spPr>
          <a:xfrm>
            <a:off x="2162304" y="1452625"/>
            <a:ext cx="2125335" cy="1333449"/>
          </a:xfrm>
          <a:prstGeom prst="chevron">
            <a:avLst>
              <a:gd name="adj" fmla="val 16143"/>
            </a:avLst>
          </a:prstGeom>
          <a:solidFill>
            <a:srgbClr val="003BC9"/>
          </a:solidFill>
          <a:ln w="12700" cap="flat">
            <a:noFill/>
            <a:miter lim="400000"/>
          </a:ln>
          <a:effectLst/>
        </p:spPr>
        <p:txBody>
          <a:bodyPr wrap="square" lIns="121920" tIns="0" rIns="0" bIns="0" numCol="1" anchor="ctr">
            <a:noAutofit/>
          </a:bodyPr>
          <a:lstStyle/>
          <a:p>
            <a:pPr indent="12699">
              <a:lnSpc>
                <a:spcPct val="90000"/>
              </a:lnSpc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kern="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Govern, Search, and Find Data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029AFDE-158C-4D45-A362-5B5BA4BD253D}"/>
              </a:ext>
            </a:extLst>
          </p:cNvPr>
          <p:cNvSpPr txBox="1"/>
          <p:nvPr/>
        </p:nvSpPr>
        <p:spPr>
          <a:xfrm>
            <a:off x="2211009" y="1001910"/>
            <a:ext cx="154657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1500" b="1" spc="40" dirty="0">
                <a:solidFill>
                  <a:srgbClr val="000000"/>
                </a:solidFill>
                <a:latin typeface="IBM Plex Sans"/>
                <a:ea typeface="Helvetica Neue Medium" charset="0"/>
                <a:cs typeface="Helvetica Neue Medium" charset="0"/>
              </a:rPr>
              <a:t>ORGANIZE</a:t>
            </a:r>
            <a:endParaRPr lang="en-US" sz="2400" b="1" spc="4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013031A-C7C5-9D4C-85DA-41AA8C1CADBC}"/>
              </a:ext>
            </a:extLst>
          </p:cNvPr>
          <p:cNvGrpSpPr/>
          <p:nvPr/>
        </p:nvGrpSpPr>
        <p:grpSpPr>
          <a:xfrm>
            <a:off x="4427936" y="995337"/>
            <a:ext cx="3133295" cy="369332"/>
            <a:chOff x="4506958" y="1479150"/>
            <a:chExt cx="3133295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A303AFB-3003-D743-82EE-5B328810BFBB}"/>
                </a:ext>
              </a:extLst>
            </p:cNvPr>
            <p:cNvSpPr txBox="1"/>
            <p:nvPr/>
          </p:nvSpPr>
          <p:spPr>
            <a:xfrm>
              <a:off x="5443583" y="1479150"/>
              <a:ext cx="124931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en-US" sz="1500" b="1" spc="40" dirty="0">
                  <a:solidFill>
                    <a:srgbClr val="000000"/>
                  </a:solidFill>
                  <a:latin typeface="IBM Plex Sans"/>
                  <a:ea typeface="Helvetica Neue Medium" charset="0"/>
                  <a:cs typeface="Helvetica Neue Medium" charset="0"/>
                </a:rPr>
                <a:t>ANALYZE</a:t>
              </a:r>
              <a:endParaRPr lang="en-US" sz="2400" b="1" spc="40" dirty="0">
                <a:solidFill>
                  <a:srgbClr val="000000"/>
                </a:solidFill>
                <a:latin typeface="IBM Plex San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F5AF956F-3D59-0241-AA8D-3F8EF0F9362E}"/>
                </a:ext>
              </a:extLst>
            </p:cNvPr>
            <p:cNvCxnSpPr>
              <a:cxnSpLocks/>
            </p:cNvCxnSpPr>
            <p:nvPr/>
          </p:nvCxnSpPr>
          <p:spPr>
            <a:xfrm>
              <a:off x="6632638" y="1633038"/>
              <a:ext cx="100761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097CF84-23CF-6F43-A41D-15401560C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958" y="1633038"/>
              <a:ext cx="99660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FCB6316-4FC0-D346-A61D-8FFE001A54BA}"/>
              </a:ext>
            </a:extLst>
          </p:cNvPr>
          <p:cNvSpPr txBox="1"/>
          <p:nvPr/>
        </p:nvSpPr>
        <p:spPr>
          <a:xfrm>
            <a:off x="481412" y="1007222"/>
            <a:ext cx="146921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1500" b="1" spc="40" dirty="0">
                <a:solidFill>
                  <a:srgbClr val="000000"/>
                </a:solidFill>
                <a:latin typeface="IBM Plex Sans"/>
                <a:ea typeface="Helvetica Neue Medium" charset="0"/>
                <a:cs typeface="Helvetica Neue Medium" charset="0"/>
              </a:rPr>
              <a:t>COLLECT</a:t>
            </a:r>
            <a:endParaRPr lang="en-US" sz="2400" b="1" spc="4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517D8B5-D3A9-4148-A7E4-8EF2607E2A8C}"/>
              </a:ext>
            </a:extLst>
          </p:cNvPr>
          <p:cNvGrpSpPr/>
          <p:nvPr/>
        </p:nvGrpSpPr>
        <p:grpSpPr>
          <a:xfrm>
            <a:off x="8226652" y="1000980"/>
            <a:ext cx="3133295" cy="369332"/>
            <a:chOff x="4540825" y="1479150"/>
            <a:chExt cx="3133295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0640B45-9E16-304B-8A0B-1AA3FC2D495C}"/>
                </a:ext>
              </a:extLst>
            </p:cNvPr>
            <p:cNvSpPr txBox="1"/>
            <p:nvPr/>
          </p:nvSpPr>
          <p:spPr>
            <a:xfrm>
              <a:off x="5443583" y="1479150"/>
              <a:ext cx="1249313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en-US" sz="1500" b="1" spc="40" dirty="0">
                  <a:solidFill>
                    <a:srgbClr val="000000"/>
                  </a:solidFill>
                  <a:latin typeface="IBM Plex Sans"/>
                  <a:ea typeface="Helvetica Neue Medium" charset="0"/>
                  <a:cs typeface="Helvetica Neue Medium" charset="0"/>
                </a:rPr>
                <a:t>INFUSE</a:t>
              </a:r>
              <a:endParaRPr lang="en-US" sz="2400" b="1" spc="40" dirty="0">
                <a:solidFill>
                  <a:srgbClr val="000000"/>
                </a:solidFill>
                <a:latin typeface="IBM Plex San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2C5A6A60-5A1B-6E49-A8BA-74D86DDF0FE6}"/>
                </a:ext>
              </a:extLst>
            </p:cNvPr>
            <p:cNvCxnSpPr>
              <a:cxnSpLocks/>
            </p:cNvCxnSpPr>
            <p:nvPr/>
          </p:nvCxnSpPr>
          <p:spPr>
            <a:xfrm>
              <a:off x="6666505" y="1633038"/>
              <a:ext cx="100761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6B2635DC-9ED2-8A43-9411-096BF48E2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825" y="1633038"/>
              <a:ext cx="99660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B382BDA-4A6B-0043-8B66-41660C40F789}"/>
              </a:ext>
            </a:extLst>
          </p:cNvPr>
          <p:cNvGrpSpPr/>
          <p:nvPr/>
        </p:nvGrpSpPr>
        <p:grpSpPr>
          <a:xfrm>
            <a:off x="3984724" y="2867456"/>
            <a:ext cx="2434348" cy="2206428"/>
            <a:chOff x="5998451" y="415651"/>
            <a:chExt cx="5681498" cy="55300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CADB9867-F8D0-9444-B4B6-848C6DD00324}"/>
                </a:ext>
              </a:extLst>
            </p:cNvPr>
            <p:cNvGrpSpPr/>
            <p:nvPr/>
          </p:nvGrpSpPr>
          <p:grpSpPr>
            <a:xfrm>
              <a:off x="5998451" y="415651"/>
              <a:ext cx="5681498" cy="5442002"/>
              <a:chOff x="5998451" y="415651"/>
              <a:chExt cx="5681498" cy="544200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xmlns="" id="{73B5E14A-DC07-2849-87AA-32A9C6000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98451" y="415651"/>
                <a:ext cx="5681498" cy="3133384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1251B6AA-E6C3-A849-A3FF-7FF531F6A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0755" y="3386737"/>
                <a:ext cx="5659194" cy="2470916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7CFCD1CC-C9E4-264E-8721-8C9088C68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301" y="3298701"/>
              <a:ext cx="167269" cy="17607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74BCFAF7-43C0-704B-A03D-18F46613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78270" y="5691689"/>
              <a:ext cx="241300" cy="254000"/>
            </a:xfrm>
            <a:prstGeom prst="rect">
              <a:avLst/>
            </a:prstGeom>
          </p:spPr>
        </p:pic>
      </p:grpSp>
      <p:pic>
        <p:nvPicPr>
          <p:cNvPr id="2050" name="Picture 2" descr="Image result for ibm openscale">
            <a:extLst>
              <a:ext uri="{FF2B5EF4-FFF2-40B4-BE49-F238E27FC236}">
                <a16:creationId xmlns:a16="http://schemas.microsoft.com/office/drawing/2014/main" xmlns="" id="{7F927E18-ADD9-CA42-B296-FFECE506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2904536"/>
            <a:ext cx="3309638" cy="24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4AA8C9-6EA7-C241-8D46-174FD6FC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7451" y="2917884"/>
            <a:ext cx="2704128" cy="1825428"/>
          </a:xfrm>
          <a:prstGeom prst="rect">
            <a:avLst/>
          </a:prstGeom>
        </p:spPr>
      </p:pic>
      <p:pic>
        <p:nvPicPr>
          <p:cNvPr id="2052" name="Picture 4" descr="Image result for ibm knowledge catalog">
            <a:extLst>
              <a:ext uri="{FF2B5EF4-FFF2-40B4-BE49-F238E27FC236}">
                <a16:creationId xmlns:a16="http://schemas.microsoft.com/office/drawing/2014/main" xmlns="" id="{1040C269-B225-0648-8AA3-64989402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49" y="3932507"/>
            <a:ext cx="2309283" cy="12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3819F2-C289-BA44-BD93-315A1BE824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50" y="5063618"/>
            <a:ext cx="1935253" cy="104335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54" name="Picture 6" descr="Image result for ibm watson studio">
            <a:extLst>
              <a:ext uri="{FF2B5EF4-FFF2-40B4-BE49-F238E27FC236}">
                <a16:creationId xmlns:a16="http://schemas.microsoft.com/office/drawing/2014/main" xmlns="" id="{B7610645-7DD0-7244-96ED-4AD3C250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97" y="4438404"/>
            <a:ext cx="3309638" cy="190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atson machine learning">
            <a:extLst>
              <a:ext uri="{FF2B5EF4-FFF2-40B4-BE49-F238E27FC236}">
                <a16:creationId xmlns:a16="http://schemas.microsoft.com/office/drawing/2014/main" xmlns="" id="{F7B2F78C-B4EE-7245-89B1-8042DC5F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25" y="3052351"/>
            <a:ext cx="1170321" cy="11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17EB96-1C20-704F-9419-01D740E3CC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7066" y="4534821"/>
            <a:ext cx="2936875" cy="1846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1108377-546D-CC43-842E-AB9581DB2D47}"/>
              </a:ext>
            </a:extLst>
          </p:cNvPr>
          <p:cNvSpPr txBox="1"/>
          <p:nvPr/>
        </p:nvSpPr>
        <p:spPr>
          <a:xfrm>
            <a:off x="204822" y="3458312"/>
            <a:ext cx="1745805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Data Virtualization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8BD4274-B463-CC48-BFBE-2632E28B8771}"/>
              </a:ext>
            </a:extLst>
          </p:cNvPr>
          <p:cNvSpPr txBox="1"/>
          <p:nvPr/>
        </p:nvSpPr>
        <p:spPr>
          <a:xfrm>
            <a:off x="9360" y="5520502"/>
            <a:ext cx="2145204" cy="95365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Next Gen Appliances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Hadoop (Cloudera)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Db2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Others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39B88C2-A811-344C-B2CF-3BBE0A53B21B}"/>
              </a:ext>
            </a:extLst>
          </p:cNvPr>
          <p:cNvSpPr txBox="1"/>
          <p:nvPr/>
        </p:nvSpPr>
        <p:spPr>
          <a:xfrm>
            <a:off x="2276176" y="5215093"/>
            <a:ext cx="2145204" cy="73866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Knowledge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Data Profiling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7FDBD8C-1DE8-2C44-A052-CE538A120EA6}"/>
              </a:ext>
            </a:extLst>
          </p:cNvPr>
          <p:cNvSpPr txBox="1"/>
          <p:nvPr/>
        </p:nvSpPr>
        <p:spPr>
          <a:xfrm>
            <a:off x="4477737" y="4242556"/>
            <a:ext cx="2715591" cy="116955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7030A0"/>
                </a:solidFill>
              </a:rPr>
              <a:t>Python, </a:t>
            </a:r>
            <a:r>
              <a:rPr lang="en-US" altLang="zh-TW" sz="1400" b="1" dirty="0">
                <a:solidFill>
                  <a:srgbClr val="FF0000"/>
                </a:solidFill>
              </a:rPr>
              <a:t>R + </a:t>
            </a:r>
            <a:r>
              <a:rPr lang="en-US" altLang="zh-TW" sz="1400" b="1" dirty="0" err="1">
                <a:solidFill>
                  <a:srgbClr val="FF0000"/>
                </a:solidFill>
              </a:rPr>
              <a:t>RStudio</a:t>
            </a:r>
            <a:endParaRPr lang="en-US" sz="1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Studio + </a:t>
            </a:r>
            <a:r>
              <a:rPr lang="en-US" sz="1400" b="1" dirty="0" err="1">
                <a:solidFill>
                  <a:srgbClr val="7030A0"/>
                </a:solidFill>
              </a:rPr>
              <a:t>AutoAI</a:t>
            </a:r>
            <a:endParaRPr lang="en-US" sz="1400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Cognos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SPSS Modeler Flow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4D41D54-3FC1-894A-85CF-B1A4E040C1BC}"/>
              </a:ext>
            </a:extLst>
          </p:cNvPr>
          <p:cNvSpPr txBox="1"/>
          <p:nvPr/>
        </p:nvSpPr>
        <p:spPr>
          <a:xfrm>
            <a:off x="9378212" y="3232580"/>
            <a:ext cx="2715591" cy="116955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</a:t>
            </a:r>
            <a:r>
              <a:rPr lang="en-US" sz="1400" b="1" dirty="0" err="1">
                <a:solidFill>
                  <a:srgbClr val="7030A0"/>
                </a:solidFill>
              </a:rPr>
              <a:t>OpenScale</a:t>
            </a:r>
            <a:endParaRPr lang="en-US" sz="1400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Watson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Others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xmlns="" id="{7E547625-8A4A-004E-AE6C-8D704402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Source Han Serif TC" panose="02020600000000000000" pitchFamily="18" charset="-128"/>
                <a:ea typeface="Source Han Serif TC" panose="02020600000000000000" pitchFamily="18" charset="-128"/>
              </a:rPr>
              <a:t>(DAS)</a:t>
            </a:r>
            <a:endParaRPr kumimoji="1" lang="zh-TW" altLang="en-US" sz="3200" b="1" dirty="0">
              <a:solidFill>
                <a:schemeClr val="bg1"/>
              </a:solidFill>
              <a:latin typeface="Source Han Serif TC" panose="02020600000000000000" pitchFamily="18" charset="-128"/>
              <a:ea typeface="Source Han Serif TC" panose="02020600000000000000" pitchFamily="18" charset="-128"/>
            </a:endParaRPr>
          </a:p>
        </p:txBody>
      </p:sp>
      <p:sp>
        <p:nvSpPr>
          <p:cNvPr id="53" name="標題 24"/>
          <p:cNvSpPr txBox="1">
            <a:spLocks/>
          </p:cNvSpPr>
          <p:nvPr/>
        </p:nvSpPr>
        <p:spPr>
          <a:xfrm>
            <a:off x="13803" y="-15051"/>
            <a:ext cx="10972800" cy="943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/>
              <a:t>DAS</a:t>
            </a:r>
            <a:r>
              <a:rPr lang="zh-TW" altLang="en-US" dirty="0"/>
              <a:t>資料科學部署流程</a:t>
            </a:r>
          </a:p>
        </p:txBody>
      </p:sp>
    </p:spTree>
    <p:extLst>
      <p:ext uri="{BB962C8B-B14F-4D97-AF65-F5344CB8AC3E}">
        <p14:creationId xmlns:p14="http://schemas.microsoft.com/office/powerpoint/2010/main" val="2726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5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58" y="1723638"/>
            <a:ext cx="5078991" cy="11758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3960" y="3095044"/>
            <a:ext cx="76877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Thank you for your attention.</a:t>
            </a:r>
            <a:endParaRPr lang="zh-TW" altLang="en-US" sz="4800" b="1" dirty="0">
              <a:solidFill>
                <a:schemeClr val="bg1"/>
              </a:solidFill>
              <a:latin typeface="+mj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52880" y="5493010"/>
            <a:ext cx="6552948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分析大師 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DAS 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試用申請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hlinkClick r:id="rId3"/>
              </a:rPr>
              <a:t>https://event.nchc.org.tw/2020/dasapply/</a:t>
            </a:r>
            <a:endParaRPr lang="en-US" altLang="zh-TW" dirty="0"/>
          </a:p>
          <a:p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聯絡我們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zh-TW" altLang="en-US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das@narlabs.org.tw</a:t>
            </a:r>
            <a:endParaRPr lang="zh-TW" altLang="en-US" dirty="0">
              <a:latin typeface="+mj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44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6348883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資料三層式架構 </a:t>
            </a:r>
            <a:r>
              <a:rPr lang="en-US" altLang="zh-TW" dirty="0"/>
              <a:t>@ paper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4514335" y="3319849"/>
            <a:ext cx="354227" cy="337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350897" y="3354651"/>
            <a:ext cx="354227" cy="337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07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169470" cy="5256213"/>
          </a:xfrm>
        </p:spPr>
        <p:txBody>
          <a:bodyPr/>
          <a:lstStyle/>
          <a:p>
            <a:r>
              <a:rPr lang="zh-TW" altLang="en-US" dirty="0"/>
              <a:t>大多包含經緯度資訊</a:t>
            </a:r>
            <a:endParaRPr lang="en-US" altLang="zh-TW" dirty="0"/>
          </a:p>
          <a:p>
            <a:r>
              <a:rPr lang="zh-TW" altLang="en-US" dirty="0"/>
              <a:t>可描述點、線、面的資訊</a:t>
            </a:r>
            <a:endParaRPr lang="en-US" altLang="zh-TW" dirty="0"/>
          </a:p>
          <a:p>
            <a:r>
              <a:rPr lang="zh-TW" altLang="en-US" dirty="0"/>
              <a:t>通常被包裹成</a:t>
            </a:r>
            <a:r>
              <a:rPr lang="en-US" altLang="zh-TW" dirty="0"/>
              <a:t>.</a:t>
            </a:r>
            <a:r>
              <a:rPr lang="en-US" altLang="zh-TW" dirty="0" err="1"/>
              <a:t>shp</a:t>
            </a:r>
            <a:r>
              <a:rPr lang="zh-TW" altLang="en-US" dirty="0"/>
              <a:t>發布</a:t>
            </a:r>
            <a:endParaRPr lang="en-US" altLang="zh-TW" dirty="0"/>
          </a:p>
          <a:p>
            <a:r>
              <a:rPr lang="zh-TW" altLang="en-US" dirty="0"/>
              <a:t>需定義座標系統</a:t>
            </a:r>
            <a:r>
              <a:rPr lang="en-US" altLang="zh-TW" dirty="0"/>
              <a:t>(CRS)</a:t>
            </a:r>
          </a:p>
          <a:p>
            <a:r>
              <a:rPr lang="zh-TW" altLang="en-US" dirty="0"/>
              <a:t>主要處理問題</a:t>
            </a:r>
            <a:r>
              <a:rPr lang="en-US" altLang="zh-TW" dirty="0"/>
              <a:t>-</a:t>
            </a:r>
            <a:r>
              <a:rPr lang="zh-TW" altLang="en-US" dirty="0"/>
              <a:t>距離</a:t>
            </a:r>
            <a:endParaRPr lang="en-US" altLang="zh-TW" dirty="0"/>
          </a:p>
          <a:p>
            <a:r>
              <a:rPr lang="zh-TW" altLang="en-US" dirty="0"/>
              <a:t>計算時須注意用經緯度計算距離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04" y="908720"/>
            <a:ext cx="6171215" cy="40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1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空間統計使用情境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981076"/>
            <a:ext cx="5837317" cy="525621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痛點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GIS</a:t>
            </a:r>
            <a:r>
              <a:rPr lang="zh-TW" altLang="en-US" dirty="0"/>
              <a:t>軟體昂貴</a:t>
            </a:r>
            <a:endParaRPr lang="en-US" altLang="zh-TW" dirty="0"/>
          </a:p>
          <a:p>
            <a:r>
              <a:rPr lang="zh-TW" altLang="en-US" dirty="0"/>
              <a:t>空間資料處理困難</a:t>
            </a:r>
            <a:endParaRPr lang="en-US" altLang="zh-TW" dirty="0"/>
          </a:p>
          <a:p>
            <a:r>
              <a:rPr lang="zh-TW" altLang="en-US" dirty="0"/>
              <a:t>空間分析模組缺乏</a:t>
            </a:r>
            <a:endParaRPr lang="en-US" altLang="zh-TW" dirty="0"/>
          </a:p>
          <a:p>
            <a:r>
              <a:rPr lang="zh-TW" altLang="en-US" dirty="0"/>
              <a:t>資料繪圖不易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領域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流行病學</a:t>
            </a:r>
            <a:endParaRPr lang="en-US" altLang="zh-TW" dirty="0"/>
          </a:p>
          <a:p>
            <a:r>
              <a:rPr lang="zh-TW" altLang="en-US" dirty="0"/>
              <a:t>政府統計資訊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6082156" y="981076"/>
            <a:ext cx="5837317" cy="5256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套件</a:t>
            </a:r>
            <a:r>
              <a:rPr lang="en-US" altLang="zh-TW" dirty="0"/>
              <a:t>:</a:t>
            </a:r>
          </a:p>
          <a:p>
            <a:pPr>
              <a:lnSpc>
                <a:spcPct val="120000"/>
              </a:lnSpc>
            </a:pPr>
            <a:r>
              <a:rPr lang="en-US" altLang="zh-TW" dirty="0" err="1"/>
              <a:t>rgeos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執行空間幾何資料的操作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maptools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提供多樣的空間資料讀取機制，通常是</a:t>
            </a:r>
            <a:r>
              <a:rPr lang="en-US" altLang="zh-TW" dirty="0"/>
              <a:t>shapefile</a:t>
            </a:r>
            <a:r>
              <a:rPr lang="zh-TW" altLang="en-US" dirty="0"/>
              <a:t>，包含點線面圖資的讀取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sp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提供空間資料定義、操作、繪圖等等功能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 err="1"/>
              <a:t>spdep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空間資料計算與建模</a:t>
            </a: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82156" y="55909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https://cran.r-project.org/web/packages/sp/vignettes/intro_sp.pdf</a:t>
            </a:r>
          </a:p>
        </p:txBody>
      </p:sp>
    </p:spTree>
    <p:extLst>
      <p:ext uri="{BB962C8B-B14F-4D97-AF65-F5344CB8AC3E}">
        <p14:creationId xmlns:p14="http://schemas.microsoft.com/office/powerpoint/2010/main" val="161479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空間資料實做案例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143935" y="2211903"/>
            <a:ext cx="3556696" cy="4188898"/>
          </a:xfrm>
        </p:spPr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鄉鎮市區界線</a:t>
            </a:r>
            <a:r>
              <a:rPr lang="en-US" altLang="zh-TW" dirty="0"/>
              <a:t>(TWD97</a:t>
            </a:r>
            <a:r>
              <a:rPr lang="zh-TW" altLang="en-US" dirty="0"/>
              <a:t>經緯度</a:t>
            </a:r>
            <a:r>
              <a:rPr lang="en-US" altLang="zh-TW" dirty="0"/>
              <a:t>)  http://data.gov.tw/node/7441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178052" y="2302519"/>
            <a:ext cx="3556696" cy="410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處理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將相同縣市資料進行合併</a:t>
            </a: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8201411" y="2302519"/>
            <a:ext cx="3556696" cy="410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展示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僅繪製縣市層級圖層</a:t>
            </a:r>
          </a:p>
        </p:txBody>
      </p:sp>
      <p:sp>
        <p:nvSpPr>
          <p:cNvPr id="6" name="矩形 5"/>
          <p:cNvSpPr/>
          <p:nvPr/>
        </p:nvSpPr>
        <p:spPr>
          <a:xfrm>
            <a:off x="296562" y="1398914"/>
            <a:ext cx="11384692" cy="6777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我想要透過政府開放資料的台灣鄉鎮市圖資，繪製出台灣縣市地圖</a:t>
            </a:r>
          </a:p>
        </p:txBody>
      </p:sp>
    </p:spTree>
    <p:extLst>
      <p:ext uri="{BB962C8B-B14F-4D97-AF65-F5344CB8AC3E}">
        <p14:creationId xmlns:p14="http://schemas.microsoft.com/office/powerpoint/2010/main" val="176581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D39289F-1880-0444-A451-859CF651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讀取台灣鄉鎮市資料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57EF7DB-CEAC-5C47-8D4F-E2A72B2C7E09}"/>
              </a:ext>
            </a:extLst>
          </p:cNvPr>
          <p:cNvSpPr/>
          <p:nvPr/>
        </p:nvSpPr>
        <p:spPr>
          <a:xfrm>
            <a:off x="387275" y="908720"/>
            <a:ext cx="114031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一張地圖是由許多的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polygons</a:t>
            </a: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組成，正常狀況不會要求自己畫完整張地圖，於是就有很多公開免費的圖層可以下載，其中一種常用的圖層檔案格式就是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shape </a:t>
            </a:r>
            <a:r>
              <a:rPr lang="en-US" altLang="zh-TW" sz="2400" kern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file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shp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鄉鎮市區界線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TWD97</a:t>
            </a:r>
            <a:r>
              <a:rPr lang="zh-TW" altLang="zh-TW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經緯度</a:t>
            </a:r>
            <a:r>
              <a:rPr lang="en-US" altLang="zh-TW" sz="2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TW" sz="2400" u="sng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(http://</a:t>
            </a:r>
            <a:r>
              <a:rPr lang="en-US" altLang="zh-TW" sz="2400" u="sng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data.gov.tw</a:t>
            </a:r>
            <a:r>
              <a:rPr lang="en-US" altLang="zh-TW" sz="2400" u="sng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/node/7441)</a:t>
            </a:r>
            <a:r>
              <a:rPr lang="zh-TW" altLang="zh-TW" sz="2400" dirty="0"/>
              <a:t> 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2B09DEF-5B50-0E40-B2F4-D6061DED4AF4}"/>
              </a:ext>
            </a:extLst>
          </p:cNvPr>
          <p:cNvSpPr/>
          <p:nvPr/>
        </p:nvSpPr>
        <p:spPr>
          <a:xfrm>
            <a:off x="743063" y="3040793"/>
            <a:ext cx="9800217" cy="1938992"/>
          </a:xfrm>
          <a:prstGeom prst="rect">
            <a:avLst/>
          </a:prstGeom>
          <a:solidFill>
            <a:srgbClr val="D9D9D9">
              <a:alpha val="74118"/>
            </a:srgbClr>
          </a:solidFill>
        </p:spPr>
        <p:txBody>
          <a:bodyPr wrap="square">
            <a:spAutoFit/>
          </a:bodyPr>
          <a:lstStyle/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maptools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rgeos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readShapeSpatial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"./data/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taiwantownshp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/TOWN_MOI_1060831.shp"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, 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</a:rPr>
              <a:t>  proj4string 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kern="0" dirty="0">
                <a:solidFill>
                  <a:srgbClr val="000000"/>
                </a:solidFill>
                <a:latin typeface="Courier New" panose="02070309020205020404" pitchFamily="49" charset="0"/>
              </a:rPr>
              <a:t> CRS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"+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proj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kern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longlat</a:t>
            </a:r>
            <a:r>
              <a:rPr lang="en-US" altLang="zh-TW" sz="2400" kern="0" dirty="0">
                <a:solidFill>
                  <a:srgbClr val="808080"/>
                </a:solidFill>
                <a:latin typeface="Courier New" panose="02070309020205020404" pitchFamily="49" charset="0"/>
              </a:rPr>
              <a:t> +datum=WGS84"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zh-TW" altLang="zh-TW" sz="2400" dirty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033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440004C-7EBF-E249-89ED-F5DD1B05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繪製台灣</a:t>
            </a:r>
            <a:r>
              <a:rPr kumimoji="1" lang="zh-TW" altLang="en-US" dirty="0" smtClean="0"/>
              <a:t>地圖</a:t>
            </a:r>
            <a:r>
              <a:rPr kumimoji="1" lang="zh-TW" altLang="en-US" dirty="0" smtClean="0"/>
              <a:t>並整併相同縣市層</a:t>
            </a:r>
            <a:r>
              <a:rPr kumimoji="1" lang="zh-TW" altLang="en-US" dirty="0"/>
              <a:t>級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DD7BC66-5A88-164C-A30A-C18A5F35BBB8}"/>
              </a:ext>
            </a:extLst>
          </p:cNvPr>
          <p:cNvSpPr/>
          <p:nvPr/>
        </p:nvSpPr>
        <p:spPr>
          <a:xfrm>
            <a:off x="288955" y="985228"/>
            <a:ext cx="5319994" cy="461665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sz="2400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sz="2400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" y="1664803"/>
            <a:ext cx="6320866" cy="48322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E30067E-66F1-044D-993D-F72F15A1EF2A}"/>
              </a:ext>
            </a:extLst>
          </p:cNvPr>
          <p:cNvSpPr/>
          <p:nvPr/>
        </p:nvSpPr>
        <p:spPr>
          <a:xfrm>
            <a:off x="6503268" y="846728"/>
            <a:ext cx="5251956" cy="120032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rgeos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countytaiwan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&lt;-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gUnaryUnion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</a:t>
            </a:r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taiwan@</a:t>
            </a:r>
            <a:r>
              <a:rPr lang="en-US" altLang="zh-TW" kern="0" dirty="0" err="1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data</a:t>
            </a:r>
            <a:r>
              <a:rPr lang="en-US" altLang="zh-TW" b="1" kern="0" dirty="0" err="1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$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COUNTYNAME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0" dirty="0">
                <a:solidFill>
                  <a:srgbClr val="8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TW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countytaiwan</a:t>
            </a:r>
            <a:r>
              <a:rPr lang="en-US" altLang="zh-TW" b="1" kern="0" dirty="0">
                <a:solidFill>
                  <a:srgbClr val="00008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8949" y="1316761"/>
            <a:ext cx="6606967" cy="53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6376"/>
      </p:ext>
    </p:extLst>
  </p:cSld>
  <p:clrMapOvr>
    <a:masterClrMapping/>
  </p:clrMapOvr>
</p:sld>
</file>

<file path=ppt/theme/theme1.xml><?xml version="1.0" encoding="utf-8"?>
<a:theme xmlns:a="http://schemas.openxmlformats.org/drawingml/2006/main" name="nchcD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lIns="91440" tIns="45720" rIns="91440" bIns="45720" rtlCol="0" anchor="ctr">
        <a:spAutoFit/>
      </a:bodyPr>
      <a:lstStyle>
        <a:defPPr algn="l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chcDA" id="{083F9B14-792D-490B-A9C5-72F66F0F7EEE}" vid="{75917797-788F-4E29-B074-4DD97858D5C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nchcDA</Template>
  <TotalTime>4860</TotalTime>
  <Words>1777</Words>
  <Application>Microsoft Office PowerPoint</Application>
  <PresentationFormat>寬螢幕</PresentationFormat>
  <Paragraphs>335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2" baseType="lpstr">
      <vt:lpstr>Arial Unicode MS</vt:lpstr>
      <vt:lpstr>Helvetica Neue Medium</vt:lpstr>
      <vt:lpstr>IBM Plex Sans</vt:lpstr>
      <vt:lpstr>Source Han Serif TC</vt:lpstr>
      <vt:lpstr>微軟正黑體</vt:lpstr>
      <vt:lpstr>新細明體</vt:lpstr>
      <vt:lpstr>Arial</vt:lpstr>
      <vt:lpstr>Arial</vt:lpstr>
      <vt:lpstr>Calibri</vt:lpstr>
      <vt:lpstr>Courier New</vt:lpstr>
      <vt:lpstr>Times New Roman</vt:lpstr>
      <vt:lpstr>Wingdings</vt:lpstr>
      <vt:lpstr>nchcDA</vt:lpstr>
      <vt:lpstr>Paper, Server, and Service with R</vt:lpstr>
      <vt:lpstr>R與我</vt:lpstr>
      <vt:lpstr>PowerPoint 簡報</vt:lpstr>
      <vt:lpstr>資料三層式架構 @ paper</vt:lpstr>
      <vt:lpstr>空間資料</vt:lpstr>
      <vt:lpstr>空間統計使用情境</vt:lpstr>
      <vt:lpstr>空間資料實做案例</vt:lpstr>
      <vt:lpstr>讀取台灣鄉鎮市資料</vt:lpstr>
      <vt:lpstr>繪製台灣地圖並整併相同縣市層級</vt:lpstr>
      <vt:lpstr>空間資料部分成果</vt:lpstr>
      <vt:lpstr>社會網絡資料</vt:lpstr>
      <vt:lpstr>社會網絡使用情境</vt:lpstr>
      <vt:lpstr>社會網絡資料實做案例</vt:lpstr>
      <vt:lpstr>讀取網絡資料並繪圖</vt:lpstr>
      <vt:lpstr>網絡中心性的重要指標</vt:lpstr>
      <vt:lpstr>計算網絡中心性並繪圖</vt:lpstr>
      <vt:lpstr>圖例</vt:lpstr>
      <vt:lpstr>社會網絡分析成果</vt:lpstr>
      <vt:lpstr>PowerPoint 簡報</vt:lpstr>
      <vt:lpstr>資料三層式架構 @ Server: 將資料計算後導回資料庫</vt:lpstr>
      <vt:lpstr>應用案例: 溫度監控系統研究</vt:lpstr>
      <vt:lpstr>Q1: 如何即時與資料庫溝通-RMySQL</vt:lpstr>
      <vt:lpstr>R: 建立資料庫連線</vt:lpstr>
      <vt:lpstr>R: 資料庫操作與編碼問題(window)</vt:lpstr>
      <vt:lpstr>R: 編碼問題(window)解決方案</vt:lpstr>
      <vt:lpstr>Q2: 如何將資料存成檔案-aws.s3</vt:lpstr>
      <vt:lpstr>R: 連接TWCC S3</vt:lpstr>
      <vt:lpstr>Q3: 如何設定排程?</vt:lpstr>
      <vt:lpstr>排程案例</vt:lpstr>
      <vt:lpstr>Q4: 如何確認資料有即時產出-Grafana</vt:lpstr>
      <vt:lpstr>PowerPoint 簡報</vt:lpstr>
      <vt:lpstr>資料三層式架構 @ Service: 直接提供API給使用者 </vt:lpstr>
      <vt:lpstr>Opencpu: 提供R的套件功能</vt:lpstr>
      <vt:lpstr>plumber: 輕量且有彈性的開發api</vt:lpstr>
      <vt:lpstr>RStudio的內建plumber案例</vt:lpstr>
      <vt:lpstr>提供服務的痛點</vt:lpstr>
      <vt:lpstr>平台服務: 分析大師 DAS</vt:lpstr>
      <vt:lpstr>(DAS)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王泰期</dc:creator>
  <cp:lastModifiedBy>王泰期</cp:lastModifiedBy>
  <cp:revision>53</cp:revision>
  <dcterms:created xsi:type="dcterms:W3CDTF">2020-10-11T01:14:33Z</dcterms:created>
  <dcterms:modified xsi:type="dcterms:W3CDTF">2020-10-16T05:16:56Z</dcterms:modified>
</cp:coreProperties>
</file>